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2.xml" ContentType="application/vnd.openxmlformats-officedocument.presentationml.comments+xml"/>
  <Override PartName="/ppt/notesSlides/notesSlide7.xml" ContentType="application/vnd.openxmlformats-officedocument.presentationml.notesSlide+xml"/>
  <Override PartName="/ppt/comments/comment3.xml" ContentType="application/vnd.openxmlformats-officedocument.presentationml.comments+xml"/>
  <Override PartName="/ppt/notesSlides/notesSlide8.xml" ContentType="application/vnd.openxmlformats-officedocument.presentationml.notesSlide+xml"/>
  <Override PartName="/ppt/comments/comment4.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handoutMasterIdLst>
    <p:handoutMasterId r:id="rId31"/>
  </p:handoutMasterIdLst>
  <p:sldIdLst>
    <p:sldId id="258" r:id="rId2"/>
    <p:sldId id="260" r:id="rId3"/>
    <p:sldId id="277" r:id="rId4"/>
    <p:sldId id="267" r:id="rId5"/>
    <p:sldId id="284" r:id="rId6"/>
    <p:sldId id="278" r:id="rId7"/>
    <p:sldId id="279" r:id="rId8"/>
    <p:sldId id="280" r:id="rId9"/>
    <p:sldId id="264" r:id="rId10"/>
    <p:sldId id="285" r:id="rId11"/>
    <p:sldId id="307" r:id="rId12"/>
    <p:sldId id="302" r:id="rId13"/>
    <p:sldId id="286" r:id="rId14"/>
    <p:sldId id="294" r:id="rId15"/>
    <p:sldId id="292" r:id="rId16"/>
    <p:sldId id="297" r:id="rId17"/>
    <p:sldId id="298" r:id="rId18"/>
    <p:sldId id="299" r:id="rId19"/>
    <p:sldId id="296" r:id="rId20"/>
    <p:sldId id="269" r:id="rId21"/>
    <p:sldId id="270" r:id="rId22"/>
    <p:sldId id="308" r:id="rId23"/>
    <p:sldId id="274" r:id="rId24"/>
    <p:sldId id="289" r:id="rId25"/>
    <p:sldId id="290" r:id="rId26"/>
    <p:sldId id="305" r:id="rId27"/>
    <p:sldId id="303" r:id="rId28"/>
    <p:sldId id="30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lissa Williamson" initials="MW" lastIdx="35" clrIdx="0">
    <p:extLst>
      <p:ext uri="{19B8F6BF-5375-455C-9EA6-DF929625EA0E}">
        <p15:presenceInfo xmlns:p15="http://schemas.microsoft.com/office/powerpoint/2012/main" userId="S::mwilliamson@jacksonspalding.com::85bcb1e7-2211-475c-b56e-df3b940af43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6" autoAdjust="0"/>
    <p:restoredTop sz="88837" autoAdjust="0"/>
  </p:normalViewPr>
  <p:slideViewPr>
    <p:cSldViewPr snapToGrid="0">
      <p:cViewPr varScale="1">
        <p:scale>
          <a:sx n="80" d="100"/>
          <a:sy n="80" d="100"/>
        </p:scale>
        <p:origin x="570" y="78"/>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1-30T18:49:45.087" idx="4">
    <p:pos x="10" y="10"/>
    <p:text/>
    <p:extLst>
      <p:ext uri="{C676402C-5697-4E1C-873F-D02D1690AC5C}">
        <p15:threadingInfo xmlns:p15="http://schemas.microsoft.com/office/powerpoint/2012/main" timeZoneBias="300"/>
      </p:ext>
    </p:extLst>
  </p:cm>
  <p:cm authorId="1" dt="2020-01-30T19:01:41.845" idx="5">
    <p:pos x="10" y="106"/>
    <p:text>originally we had what you see here, but we wanted GPA and college acceptance rate but could not find all the data we needed so changed scope</p:text>
    <p:extLst>
      <p:ext uri="{C676402C-5697-4E1C-873F-D02D1690AC5C}">
        <p15:threadingInfo xmlns:p15="http://schemas.microsoft.com/office/powerpoint/2012/main" timeZoneBias="300">
          <p15:parentCm authorId="1" idx="4"/>
        </p15:threadingInfo>
      </p:ext>
    </p:extLst>
  </p:cm>
  <p:cm authorId="1" dt="2020-01-30T19:05:59.068" idx="7">
    <p:pos x="106" y="106"/>
    <p:text>we need to say something here about why we were motivated to answer these. it's really just that this is the data, or best data we could find. even though there is a ton of education data out there, it still was tough finding what we needed, and for specific timeframes</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1-30T19:18:02.901" idx="9">
    <p:pos x="10" y="10"/>
    <p:text>the question we need to answer in this slide  was "summarize where and how you found the data you needed and what was your process?"</p:text>
    <p:extLst>
      <p:ext uri="{C676402C-5697-4E1C-873F-D02D1690AC5C}">
        <p15:threadingInfo xmlns:p15="http://schemas.microsoft.com/office/powerpoint/2012/main" timeZoneBias="300"/>
      </p:ext>
    </p:extLst>
  </p:cm>
  <p:cm authorId="1" dt="2020-01-30T19:19:02.261" idx="10">
    <p:pos x="106" y="106"/>
    <p:text>the answer is that we all gathered together and started googling for sources. we created an audit/findings excel document to keep order on what we found, where, and what the metrics were. while we were sitting we just were in constant communication about findings. we checked items of the list to make sure we had what we needed as we went along. once we did, we moved onto the data phase.</p:text>
    <p:extLst>
      <p:ext uri="{C676402C-5697-4E1C-873F-D02D1690AC5C}">
        <p15:threadingInfo xmlns:p15="http://schemas.microsoft.com/office/powerpoint/2012/main" timeZoneBias="300"/>
      </p:ext>
    </p:extLst>
  </p:cm>
  <p:cm authorId="1" dt="2020-01-30T19:35:01.055" idx="17">
    <p:pos x="202" y="202"/>
    <p:text>lead in to next slide is that we had established our params based on a high or mid level evaluation of the data files. however, we started to dig deeper and...saurin will talk about that</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1-30T19:22:49.405" idx="11">
    <p:pos x="10" y="10"/>
    <p:text>scott reference your jupyter notebook here if you want</p:text>
    <p:extLst>
      <p:ext uri="{C676402C-5697-4E1C-873F-D02D1690AC5C}">
        <p15:threadingInfo xmlns:p15="http://schemas.microsoft.com/office/powerpoint/2012/main" timeZoneBias="300"/>
      </p:ext>
    </p:extLst>
  </p:cm>
  <p:cm authorId="1" dt="2020-01-30T19:25:47.335" idx="12">
    <p:pos x="106" y="106"/>
    <p:text>scope of this slide is the cleanup process.</p:text>
    <p:extLst>
      <p:ext uri="{C676402C-5697-4E1C-873F-D02D1690AC5C}">
        <p15:threadingInfo xmlns:p15="http://schemas.microsoft.com/office/powerpoint/2012/main" timeZoneBias="300"/>
      </p:ext>
    </p:extLst>
  </p:cm>
  <p:cm authorId="1" dt="2020-01-30T19:32:48.784" idx="15">
    <p:pos x="298" y="298"/>
    <p:text>scott you can mention here how you thought you had all the data but then big discrepancies in rates - make up some other stuff too about how you found all kinds of things while you were reviewing the files</p:text>
    <p:extLst>
      <p:ext uri="{C676402C-5697-4E1C-873F-D02D1690AC5C}">
        <p15:threadingInfo xmlns:p15="http://schemas.microsoft.com/office/powerpoint/2012/main" timeZoneBias="300"/>
      </p:ext>
    </p:extLst>
  </p:cm>
  <p:cm authorId="1" dt="2020-02-01T13:19:36.242" idx="22">
    <p:pos x="202" y="202"/>
    <p:text>scott as called out by david, talk about the process overall, some of the steps you took</p:text>
    <p:extLst>
      <p:ext uri="{C676402C-5697-4E1C-873F-D02D1690AC5C}">
        <p15:threadingInfo xmlns:p15="http://schemas.microsoft.com/office/powerpoint/2012/main" timeZoneBias="300"/>
      </p:ext>
    </p:extLst>
  </p:cm>
  <p:cm authorId="1" dt="2020-02-02T13:17:34.462" idx="25">
    <p:pos x="394" y="394"/>
    <p:text>last two bullets are referring to how we thought we'd start with looking at say, student teacher ratio but then realized it was flat so moved on to looking at other things</p:text>
    <p:extLst>
      <p:ext uri="{C676402C-5697-4E1C-873F-D02D1690AC5C}">
        <p15:threadingInfo xmlns:p15="http://schemas.microsoft.com/office/powerpoint/2012/main" timeZoneBias="30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1-30T19:22:49.405" idx="11">
    <p:pos x="10" y="10"/>
    <p:text>jupyter notebook reference</p:text>
    <p:extLst>
      <p:ext uri="{C676402C-5697-4E1C-873F-D02D1690AC5C}">
        <p15:threadingInfo xmlns:p15="http://schemas.microsoft.com/office/powerpoint/2012/main" timeZoneBias="300"/>
      </p:ext>
    </p:extLst>
  </p:cm>
  <p:cm authorId="1" dt="2020-01-30T19:25:47.335" idx="12">
    <p:pos x="106" y="106"/>
    <p:text>scope of this slide is the analysis of the data</p:text>
    <p:extLst>
      <p:ext uri="{C676402C-5697-4E1C-873F-D02D1690AC5C}">
        <p15:threadingInfo xmlns:p15="http://schemas.microsoft.com/office/powerpoint/2012/main" timeZoneBias="300"/>
      </p:ext>
    </p:extLst>
  </p:cm>
  <p:cm authorId="1" dt="2020-01-30T20:15:06.696" idx="21">
    <p:pos x="3072" y="1946"/>
    <p:text>real time data manipulation means that you manipulated charts in order to see wht information was valuable or insightful</p:text>
    <p:extLst>
      <p:ext uri="{C676402C-5697-4E1C-873F-D02D1690AC5C}">
        <p15:threadingInfo xmlns:p15="http://schemas.microsoft.com/office/powerpoint/2012/main" timeZoneBias="30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2/4/2020</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2/4/2020</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mw</a:t>
            </a:r>
          </a:p>
        </p:txBody>
      </p:sp>
      <p:sp>
        <p:nvSpPr>
          <p:cNvPr id="4" name="Slide Number Placeholder 3"/>
          <p:cNvSpPr>
            <a:spLocks noGrp="1"/>
          </p:cNvSpPr>
          <p:nvPr>
            <p:ph type="sldNum" sz="quarter" idx="5"/>
          </p:nvPr>
        </p:nvSpPr>
        <p:spPr/>
        <p:txBody>
          <a:bodyPr/>
          <a:lstStyle/>
          <a:p>
            <a:fld id="{DED491D0-8E1B-49C7-849B-A28568D94497}" type="slidenum">
              <a:rPr lang="en-US" smtClean="0"/>
              <a:t>1</a:t>
            </a:fld>
            <a:endParaRPr lang="en-US"/>
          </a:p>
        </p:txBody>
      </p:sp>
    </p:spTree>
    <p:extLst>
      <p:ext uri="{BB962C8B-B14F-4D97-AF65-F5344CB8AC3E}">
        <p14:creationId xmlns:p14="http://schemas.microsoft.com/office/powerpoint/2010/main" val="4122593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saurin</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10</a:t>
            </a:fld>
            <a:endParaRPr lang="en-US"/>
          </a:p>
        </p:txBody>
      </p:sp>
    </p:spTree>
    <p:extLst>
      <p:ext uri="{BB962C8B-B14F-4D97-AF65-F5344CB8AC3E}">
        <p14:creationId xmlns:p14="http://schemas.microsoft.com/office/powerpoint/2010/main" val="16092500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Saurin</a:t>
            </a:r>
            <a:endParaRPr lang="en-US" dirty="0"/>
          </a:p>
          <a:p>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11</a:t>
            </a:fld>
            <a:endParaRPr lang="en-US"/>
          </a:p>
        </p:txBody>
      </p:sp>
    </p:spTree>
    <p:extLst>
      <p:ext uri="{BB962C8B-B14F-4D97-AF65-F5344CB8AC3E}">
        <p14:creationId xmlns:p14="http://schemas.microsoft.com/office/powerpoint/2010/main" val="3716958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Saurin</a:t>
            </a:r>
            <a:endParaRPr lang="en-US" dirty="0"/>
          </a:p>
          <a:p>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12</a:t>
            </a:fld>
            <a:endParaRPr lang="en-US"/>
          </a:p>
        </p:txBody>
      </p:sp>
    </p:spTree>
    <p:extLst>
      <p:ext uri="{BB962C8B-B14F-4D97-AF65-F5344CB8AC3E}">
        <p14:creationId xmlns:p14="http://schemas.microsoft.com/office/powerpoint/2010/main" val="3763211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Saurin</a:t>
            </a:r>
            <a:endParaRPr lang="en-US" dirty="0"/>
          </a:p>
          <a:p>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13</a:t>
            </a:fld>
            <a:endParaRPr lang="en-US"/>
          </a:p>
        </p:txBody>
      </p:sp>
    </p:spTree>
    <p:extLst>
      <p:ext uri="{BB962C8B-B14F-4D97-AF65-F5344CB8AC3E}">
        <p14:creationId xmlns:p14="http://schemas.microsoft.com/office/powerpoint/2010/main" val="20182700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sean</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14</a:t>
            </a:fld>
            <a:endParaRPr lang="en-US"/>
          </a:p>
        </p:txBody>
      </p:sp>
    </p:spTree>
    <p:extLst>
      <p:ext uri="{BB962C8B-B14F-4D97-AF65-F5344CB8AC3E}">
        <p14:creationId xmlns:p14="http://schemas.microsoft.com/office/powerpoint/2010/main" val="1573934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scott</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15</a:t>
            </a:fld>
            <a:endParaRPr lang="en-US"/>
          </a:p>
        </p:txBody>
      </p:sp>
    </p:spTree>
    <p:extLst>
      <p:ext uri="{BB962C8B-B14F-4D97-AF65-F5344CB8AC3E}">
        <p14:creationId xmlns:p14="http://schemas.microsoft.com/office/powerpoint/2010/main" val="1067344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scott</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16</a:t>
            </a:fld>
            <a:endParaRPr lang="en-US"/>
          </a:p>
        </p:txBody>
      </p:sp>
    </p:spTree>
    <p:extLst>
      <p:ext uri="{BB962C8B-B14F-4D97-AF65-F5344CB8AC3E}">
        <p14:creationId xmlns:p14="http://schemas.microsoft.com/office/powerpoint/2010/main" val="2071733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scott</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17</a:t>
            </a:fld>
            <a:endParaRPr lang="en-US"/>
          </a:p>
        </p:txBody>
      </p:sp>
    </p:spTree>
    <p:extLst>
      <p:ext uri="{BB962C8B-B14F-4D97-AF65-F5344CB8AC3E}">
        <p14:creationId xmlns:p14="http://schemas.microsoft.com/office/powerpoint/2010/main" val="12387976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scott</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18</a:t>
            </a:fld>
            <a:endParaRPr lang="en-US"/>
          </a:p>
        </p:txBody>
      </p:sp>
    </p:spTree>
    <p:extLst>
      <p:ext uri="{BB962C8B-B14F-4D97-AF65-F5344CB8AC3E}">
        <p14:creationId xmlns:p14="http://schemas.microsoft.com/office/powerpoint/2010/main" val="282866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mw</a:t>
            </a:r>
          </a:p>
        </p:txBody>
      </p:sp>
      <p:sp>
        <p:nvSpPr>
          <p:cNvPr id="4" name="Slide Number Placeholder 3"/>
          <p:cNvSpPr>
            <a:spLocks noGrp="1"/>
          </p:cNvSpPr>
          <p:nvPr>
            <p:ph type="sldNum" sz="quarter" idx="5"/>
          </p:nvPr>
        </p:nvSpPr>
        <p:spPr/>
        <p:txBody>
          <a:bodyPr/>
          <a:lstStyle/>
          <a:p>
            <a:fld id="{DED491D0-8E1B-49C7-849B-A28568D94497}" type="slidenum">
              <a:rPr lang="en-US" smtClean="0"/>
              <a:t>19</a:t>
            </a:fld>
            <a:endParaRPr lang="en-US"/>
          </a:p>
        </p:txBody>
      </p:sp>
    </p:spTree>
    <p:extLst>
      <p:ext uri="{BB962C8B-B14F-4D97-AF65-F5344CB8AC3E}">
        <p14:creationId xmlns:p14="http://schemas.microsoft.com/office/powerpoint/2010/main" val="3121555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mw</a:t>
            </a:r>
          </a:p>
        </p:txBody>
      </p:sp>
      <p:sp>
        <p:nvSpPr>
          <p:cNvPr id="4" name="Slide Number Placeholder 3"/>
          <p:cNvSpPr>
            <a:spLocks noGrp="1"/>
          </p:cNvSpPr>
          <p:nvPr>
            <p:ph type="sldNum" sz="quarter" idx="5"/>
          </p:nvPr>
        </p:nvSpPr>
        <p:spPr/>
        <p:txBody>
          <a:bodyPr/>
          <a:lstStyle/>
          <a:p>
            <a:fld id="{DED491D0-8E1B-49C7-849B-A28568D94497}" type="slidenum">
              <a:rPr lang="en-US" smtClean="0"/>
              <a:t>2</a:t>
            </a:fld>
            <a:endParaRPr lang="en-US"/>
          </a:p>
        </p:txBody>
      </p:sp>
    </p:spTree>
    <p:extLst>
      <p:ext uri="{BB962C8B-B14F-4D97-AF65-F5344CB8AC3E}">
        <p14:creationId xmlns:p14="http://schemas.microsoft.com/office/powerpoint/2010/main" val="15443804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scott</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20</a:t>
            </a:fld>
            <a:endParaRPr lang="en-US"/>
          </a:p>
        </p:txBody>
      </p:sp>
    </p:spTree>
    <p:extLst>
      <p:ext uri="{BB962C8B-B14F-4D97-AF65-F5344CB8AC3E}">
        <p14:creationId xmlns:p14="http://schemas.microsoft.com/office/powerpoint/2010/main" val="2849710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r>
              <a:rPr lang="en-US" dirty="0" err="1"/>
              <a:t>saurin</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21</a:t>
            </a:fld>
            <a:endParaRPr lang="en-US"/>
          </a:p>
        </p:txBody>
      </p:sp>
    </p:spTree>
    <p:extLst>
      <p:ext uri="{BB962C8B-B14F-4D97-AF65-F5344CB8AC3E}">
        <p14:creationId xmlns:p14="http://schemas.microsoft.com/office/powerpoint/2010/main" val="21046878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r>
              <a:rPr lang="en-US" dirty="0" err="1"/>
              <a:t>saurin</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22</a:t>
            </a:fld>
            <a:endParaRPr lang="en-US"/>
          </a:p>
        </p:txBody>
      </p:sp>
    </p:spTree>
    <p:extLst>
      <p:ext uri="{BB962C8B-B14F-4D97-AF65-F5344CB8AC3E}">
        <p14:creationId xmlns:p14="http://schemas.microsoft.com/office/powerpoint/2010/main" val="12808278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mw</a:t>
            </a:r>
          </a:p>
        </p:txBody>
      </p:sp>
      <p:sp>
        <p:nvSpPr>
          <p:cNvPr id="4" name="Slide Number Placeholder 3"/>
          <p:cNvSpPr>
            <a:spLocks noGrp="1"/>
          </p:cNvSpPr>
          <p:nvPr>
            <p:ph type="sldNum" sz="quarter" idx="5"/>
          </p:nvPr>
        </p:nvSpPr>
        <p:spPr/>
        <p:txBody>
          <a:bodyPr/>
          <a:lstStyle/>
          <a:p>
            <a:fld id="{DED491D0-8E1B-49C7-849B-A28568D94497}" type="slidenum">
              <a:rPr lang="en-US" smtClean="0"/>
              <a:t>23</a:t>
            </a:fld>
            <a:endParaRPr lang="en-US"/>
          </a:p>
        </p:txBody>
      </p:sp>
    </p:spTree>
    <p:extLst>
      <p:ext uri="{BB962C8B-B14F-4D97-AF65-F5344CB8AC3E}">
        <p14:creationId xmlns:p14="http://schemas.microsoft.com/office/powerpoint/2010/main" val="20703034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mw</a:t>
            </a:r>
          </a:p>
        </p:txBody>
      </p:sp>
      <p:sp>
        <p:nvSpPr>
          <p:cNvPr id="4" name="Slide Number Placeholder 3"/>
          <p:cNvSpPr>
            <a:spLocks noGrp="1"/>
          </p:cNvSpPr>
          <p:nvPr>
            <p:ph type="sldNum" sz="quarter" idx="5"/>
          </p:nvPr>
        </p:nvSpPr>
        <p:spPr/>
        <p:txBody>
          <a:bodyPr/>
          <a:lstStyle/>
          <a:p>
            <a:fld id="{DED491D0-8E1B-49C7-849B-A28568D94497}" type="slidenum">
              <a:rPr lang="en-US" smtClean="0"/>
              <a:t>24</a:t>
            </a:fld>
            <a:endParaRPr lang="en-US"/>
          </a:p>
        </p:txBody>
      </p:sp>
    </p:spTree>
    <p:extLst>
      <p:ext uri="{BB962C8B-B14F-4D97-AF65-F5344CB8AC3E}">
        <p14:creationId xmlns:p14="http://schemas.microsoft.com/office/powerpoint/2010/main" val="3692862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sean</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3</a:t>
            </a:fld>
            <a:endParaRPr lang="en-US"/>
          </a:p>
        </p:txBody>
      </p:sp>
    </p:spTree>
    <p:extLst>
      <p:ext uri="{BB962C8B-B14F-4D97-AF65-F5344CB8AC3E}">
        <p14:creationId xmlns:p14="http://schemas.microsoft.com/office/powerpoint/2010/main" val="4287199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scott</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4</a:t>
            </a:fld>
            <a:endParaRPr lang="en-US"/>
          </a:p>
        </p:txBody>
      </p:sp>
    </p:spTree>
    <p:extLst>
      <p:ext uri="{BB962C8B-B14F-4D97-AF65-F5344CB8AC3E}">
        <p14:creationId xmlns:p14="http://schemas.microsoft.com/office/powerpoint/2010/main" val="2112545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p>
          <a:p>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5</a:t>
            </a:fld>
            <a:endParaRPr lang="en-US"/>
          </a:p>
        </p:txBody>
      </p:sp>
    </p:spTree>
    <p:extLst>
      <p:ext uri="{BB962C8B-B14F-4D97-AF65-F5344CB8AC3E}">
        <p14:creationId xmlns:p14="http://schemas.microsoft.com/office/powerpoint/2010/main" val="1574514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p>
        </p:txBody>
      </p:sp>
      <p:sp>
        <p:nvSpPr>
          <p:cNvPr id="4" name="Slide Number Placeholder 3"/>
          <p:cNvSpPr>
            <a:spLocks noGrp="1"/>
          </p:cNvSpPr>
          <p:nvPr>
            <p:ph type="sldNum" sz="quarter" idx="5"/>
          </p:nvPr>
        </p:nvSpPr>
        <p:spPr/>
        <p:txBody>
          <a:bodyPr/>
          <a:lstStyle/>
          <a:p>
            <a:fld id="{DED491D0-8E1B-49C7-849B-A28568D94497}" type="slidenum">
              <a:rPr lang="en-US" smtClean="0"/>
              <a:t>6</a:t>
            </a:fld>
            <a:endParaRPr lang="en-US"/>
          </a:p>
        </p:txBody>
      </p:sp>
    </p:spTree>
    <p:extLst>
      <p:ext uri="{BB962C8B-B14F-4D97-AF65-F5344CB8AC3E}">
        <p14:creationId xmlns:p14="http://schemas.microsoft.com/office/powerpoint/2010/main" val="703043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Scott</a:t>
            </a:r>
          </a:p>
          <a:p>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7</a:t>
            </a:fld>
            <a:endParaRPr lang="en-US"/>
          </a:p>
        </p:txBody>
      </p:sp>
    </p:spTree>
    <p:extLst>
      <p:ext uri="{BB962C8B-B14F-4D97-AF65-F5344CB8AC3E}">
        <p14:creationId xmlns:p14="http://schemas.microsoft.com/office/powerpoint/2010/main" val="33265529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Scott</a:t>
            </a:r>
          </a:p>
          <a:p>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8</a:t>
            </a:fld>
            <a:endParaRPr lang="en-US"/>
          </a:p>
        </p:txBody>
      </p:sp>
    </p:spTree>
    <p:extLst>
      <p:ext uri="{BB962C8B-B14F-4D97-AF65-F5344CB8AC3E}">
        <p14:creationId xmlns:p14="http://schemas.microsoft.com/office/powerpoint/2010/main" val="516832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Saurin</a:t>
            </a:r>
            <a:endParaRPr lang="en-US" dirty="0"/>
          </a:p>
          <a:p>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9</a:t>
            </a:fld>
            <a:endParaRPr lang="en-US"/>
          </a:p>
        </p:txBody>
      </p:sp>
    </p:spTree>
    <p:extLst>
      <p:ext uri="{BB962C8B-B14F-4D97-AF65-F5344CB8AC3E}">
        <p14:creationId xmlns:p14="http://schemas.microsoft.com/office/powerpoint/2010/main" val="33497712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2/4/2020</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2/4/2020</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2/4/2020</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2/4/2020</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2/4/2020</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2/4/2020</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2/4/2020</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2/4/2020</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2/4/2020</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2/4/2020</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2CCFE9AC-F15C-4FA0-A6F1-298829FA691D}" type="datetimeFigureOut">
              <a:rPr lang="en-US"/>
              <a:t>2/4/2020</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2/4/2020</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hyperlink" Target="https://app.slack.com/team/UQU4YUZ5M" TargetMode="External"/><Relationship Id="rId3" Type="http://schemas.openxmlformats.org/officeDocument/2006/relationships/image" Target="../media/image14.png"/><Relationship Id="rId7" Type="http://schemas.openxmlformats.org/officeDocument/2006/relationships/hyperlink" Target="https://gtatldatapt12-gde6202.slack.com/archives/DRDMXRX6V/p1580673448049900"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hyperlink" Target="https://app.slack.com/team/UQLL2BS9X" TargetMode="External"/><Relationship Id="rId11" Type="http://schemas.openxmlformats.org/officeDocument/2006/relationships/image" Target="../media/image16.png"/><Relationship Id="rId5" Type="http://schemas.openxmlformats.org/officeDocument/2006/relationships/hyperlink" Target="https://gtatldatapt12-gde6202.slack.com/archives/DRDMXRX6V/p1580673356049700" TargetMode="External"/><Relationship Id="rId10" Type="http://schemas.openxmlformats.org/officeDocument/2006/relationships/image" Target="../media/image15.png"/><Relationship Id="rId4" Type="http://schemas.openxmlformats.org/officeDocument/2006/relationships/hyperlink" Target="https://gtatldatapt12-gde6202.slack.com/archives/DRDMXRX6V/p1580673210047700" TargetMode="External"/><Relationship Id="rId9" Type="http://schemas.openxmlformats.org/officeDocument/2006/relationships/hyperlink" Target="https://gtatldatapt12-gde6202.slack.com/archives/DRDMXRX6V/p1580673475050300"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all4ed.org/high-school-graduation-rates-and-their-effect-on-the-american-economy/"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hyperlink" Target="https://www.ces-schools.net/important-student-teacher-ratio-student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nces.ed.gov/" TargetMode="External"/><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Academic Review</a:t>
            </a:r>
            <a:br>
              <a:rPr lang="en-US" dirty="0"/>
            </a:br>
            <a:br>
              <a:rPr lang="en-US" sz="6700" dirty="0"/>
            </a:br>
            <a:r>
              <a:rPr lang="en-US" sz="3600" dirty="0"/>
              <a:t>A dive into the effects of different variables on student performance in US Public Schools</a:t>
            </a:r>
          </a:p>
        </p:txBody>
      </p:sp>
      <p:sp>
        <p:nvSpPr>
          <p:cNvPr id="3" name="Subtitle 2"/>
          <p:cNvSpPr>
            <a:spLocks noGrp="1"/>
          </p:cNvSpPr>
          <p:nvPr>
            <p:ph type="subTitle" idx="1"/>
          </p:nvPr>
        </p:nvSpPr>
        <p:spPr/>
        <p:txBody>
          <a:bodyPr/>
          <a:lstStyle/>
          <a:p>
            <a:r>
              <a:rPr lang="en-US" dirty="0"/>
              <a:t>						Paper Straws. LLC</a:t>
            </a:r>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D8BE28-7F7A-4216-B140-2BC1EE5E5F97}"/>
              </a:ext>
            </a:extLst>
          </p:cNvPr>
          <p:cNvSpPr>
            <a:spLocks noGrp="1"/>
          </p:cNvSpPr>
          <p:nvPr>
            <p:ph type="title"/>
          </p:nvPr>
        </p:nvSpPr>
        <p:spPr/>
        <p:txBody>
          <a:bodyPr>
            <a:normAutofit/>
          </a:bodyPr>
          <a:lstStyle/>
          <a:p>
            <a:r>
              <a:rPr lang="en-US" sz="4400" dirty="0"/>
              <a:t>Key Findings</a:t>
            </a:r>
          </a:p>
        </p:txBody>
      </p:sp>
      <p:sp>
        <p:nvSpPr>
          <p:cNvPr id="3" name="Content Placeholder 2">
            <a:extLst>
              <a:ext uri="{FF2B5EF4-FFF2-40B4-BE49-F238E27FC236}">
                <a16:creationId xmlns:a16="http://schemas.microsoft.com/office/drawing/2014/main" id="{E521C252-2E71-4180-B87E-4282048B3CEF}"/>
              </a:ext>
            </a:extLst>
          </p:cNvPr>
          <p:cNvSpPr txBox="1">
            <a:spLocks/>
          </p:cNvSpPr>
          <p:nvPr/>
        </p:nvSpPr>
        <p:spPr>
          <a:xfrm>
            <a:off x="1280160" y="21907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dirty="0"/>
          </a:p>
        </p:txBody>
      </p:sp>
      <p:sp>
        <p:nvSpPr>
          <p:cNvPr id="5" name="Content Placeholder 2">
            <a:extLst>
              <a:ext uri="{FF2B5EF4-FFF2-40B4-BE49-F238E27FC236}">
                <a16:creationId xmlns:a16="http://schemas.microsoft.com/office/drawing/2014/main" id="{520BBCD2-1F01-42B7-BE46-83A4A6794579}"/>
              </a:ext>
            </a:extLst>
          </p:cNvPr>
          <p:cNvSpPr txBox="1">
            <a:spLocks/>
          </p:cNvSpPr>
          <p:nvPr/>
        </p:nvSpPr>
        <p:spPr>
          <a:xfrm>
            <a:off x="1280160" y="1911586"/>
            <a:ext cx="9628632" cy="49464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r>
              <a:rPr lang="en-US" sz="2400" dirty="0"/>
              <a:t>A correlation between improved graduation rates and increases in various spends was observed</a:t>
            </a:r>
          </a:p>
          <a:p>
            <a:r>
              <a:rPr lang="en-US" sz="2400" dirty="0"/>
              <a:t>Between 2011-2013, graduation rate in the US was flat (80%):</a:t>
            </a:r>
          </a:p>
          <a:p>
            <a:pPr lvl="1"/>
            <a:r>
              <a:rPr lang="en-US" sz="2200" dirty="0"/>
              <a:t>2013-2014 saw an increase of 4%</a:t>
            </a:r>
          </a:p>
          <a:p>
            <a:pPr lvl="1"/>
            <a:r>
              <a:rPr lang="en-US" sz="2200" dirty="0"/>
              <a:t>2014-2016 increased 2%</a:t>
            </a:r>
          </a:p>
          <a:p>
            <a:r>
              <a:rPr lang="en-US" sz="2400" dirty="0"/>
              <a:t>Although student-teacher ratio has been flat over the years (15.5), there is an inverse negative relationship between student:teacher ratio and graduation rate </a:t>
            </a:r>
          </a:p>
          <a:p>
            <a:r>
              <a:rPr lang="en-US" sz="2400" dirty="0"/>
              <a:t>An increase in teacher salary across the US is correlated with higher graduation rates</a:t>
            </a:r>
          </a:p>
          <a:p>
            <a:pPr lvl="1"/>
            <a:r>
              <a:rPr lang="en-US" sz="2200" dirty="0"/>
              <a:t>2011-2013 increase: 2%; 2014-2016 increase: 4%</a:t>
            </a:r>
          </a:p>
        </p:txBody>
      </p:sp>
    </p:spTree>
    <p:extLst>
      <p:ext uri="{BB962C8B-B14F-4D97-AF65-F5344CB8AC3E}">
        <p14:creationId xmlns:p14="http://schemas.microsoft.com/office/powerpoint/2010/main" val="408635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D8BE28-7F7A-4216-B140-2BC1EE5E5F97}"/>
              </a:ext>
            </a:extLst>
          </p:cNvPr>
          <p:cNvSpPr>
            <a:spLocks noGrp="1"/>
          </p:cNvSpPr>
          <p:nvPr>
            <p:ph type="title"/>
          </p:nvPr>
        </p:nvSpPr>
        <p:spPr/>
        <p:txBody>
          <a:bodyPr>
            <a:normAutofit/>
          </a:bodyPr>
          <a:lstStyle/>
          <a:p>
            <a:r>
              <a:rPr lang="en-US" sz="4400" dirty="0"/>
              <a:t>Key Findings</a:t>
            </a:r>
          </a:p>
        </p:txBody>
      </p:sp>
      <p:sp>
        <p:nvSpPr>
          <p:cNvPr id="3" name="Content Placeholder 2">
            <a:extLst>
              <a:ext uri="{FF2B5EF4-FFF2-40B4-BE49-F238E27FC236}">
                <a16:creationId xmlns:a16="http://schemas.microsoft.com/office/drawing/2014/main" id="{E521C252-2E71-4180-B87E-4282048B3CEF}"/>
              </a:ext>
            </a:extLst>
          </p:cNvPr>
          <p:cNvSpPr txBox="1">
            <a:spLocks/>
          </p:cNvSpPr>
          <p:nvPr/>
        </p:nvSpPr>
        <p:spPr>
          <a:xfrm>
            <a:off x="1280160" y="21907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dirty="0"/>
          </a:p>
        </p:txBody>
      </p:sp>
      <p:sp>
        <p:nvSpPr>
          <p:cNvPr id="5" name="Content Placeholder 2">
            <a:extLst>
              <a:ext uri="{FF2B5EF4-FFF2-40B4-BE49-F238E27FC236}">
                <a16:creationId xmlns:a16="http://schemas.microsoft.com/office/drawing/2014/main" id="{520BBCD2-1F01-42B7-BE46-83A4A6794579}"/>
              </a:ext>
            </a:extLst>
          </p:cNvPr>
          <p:cNvSpPr txBox="1">
            <a:spLocks/>
          </p:cNvSpPr>
          <p:nvPr/>
        </p:nvSpPr>
        <p:spPr>
          <a:xfrm>
            <a:off x="1280160" y="1911586"/>
            <a:ext cx="9628632" cy="49464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r>
              <a:rPr lang="en-US" sz="2400" dirty="0"/>
              <a:t>An increase in allocated revenues is correlated with higher graduation rates</a:t>
            </a:r>
          </a:p>
          <a:p>
            <a:pPr lvl="1"/>
            <a:r>
              <a:rPr lang="en-US" sz="2200" dirty="0"/>
              <a:t>2011-2013 increase: 0%; 2014-2016 increase: 8%</a:t>
            </a:r>
          </a:p>
          <a:p>
            <a:r>
              <a:rPr lang="en-US" sz="2400" dirty="0"/>
              <a:t>An increase in per student spending is correlated with higher graduation rates</a:t>
            </a:r>
          </a:p>
          <a:p>
            <a:pPr lvl="1"/>
            <a:r>
              <a:rPr lang="en-US" sz="2200" dirty="0"/>
              <a:t>2011-2013 increase: 2%; 2014-2016 increase: 5%</a:t>
            </a:r>
          </a:p>
          <a:p>
            <a:r>
              <a:rPr lang="en-US" sz="2400" dirty="0"/>
              <a:t>A change in requirements for graduation, along with efforts such as “No child left behind” should also be considered as factors when looking at improved graduation rates</a:t>
            </a:r>
          </a:p>
          <a:p>
            <a:pPr marL="0" indent="0">
              <a:buFont typeface="Wingdings" panose="05000000000000000000" pitchFamily="2" charset="2"/>
              <a:buNone/>
            </a:pPr>
            <a:endParaRPr lang="en-US" sz="1200" dirty="0"/>
          </a:p>
        </p:txBody>
      </p:sp>
    </p:spTree>
    <p:extLst>
      <p:ext uri="{BB962C8B-B14F-4D97-AF65-F5344CB8AC3E}">
        <p14:creationId xmlns:p14="http://schemas.microsoft.com/office/powerpoint/2010/main" val="2919133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D8BE28-7F7A-4216-B140-2BC1EE5E5F97}"/>
              </a:ext>
            </a:extLst>
          </p:cNvPr>
          <p:cNvSpPr>
            <a:spLocks noGrp="1"/>
          </p:cNvSpPr>
          <p:nvPr>
            <p:ph type="title"/>
          </p:nvPr>
        </p:nvSpPr>
        <p:spPr/>
        <p:txBody>
          <a:bodyPr>
            <a:normAutofit/>
          </a:bodyPr>
          <a:lstStyle/>
          <a:p>
            <a:r>
              <a:rPr lang="en-US" sz="4400" dirty="0"/>
              <a:t>Aggregate Findings – US Trends</a:t>
            </a:r>
          </a:p>
        </p:txBody>
      </p:sp>
      <p:pic>
        <p:nvPicPr>
          <p:cNvPr id="5" name="Picture 4">
            <a:extLst>
              <a:ext uri="{FF2B5EF4-FFF2-40B4-BE49-F238E27FC236}">
                <a16:creationId xmlns:a16="http://schemas.microsoft.com/office/drawing/2014/main" id="{7077DFDC-24A9-4E33-A867-21304D2E9EED}"/>
              </a:ext>
            </a:extLst>
          </p:cNvPr>
          <p:cNvPicPr>
            <a:picLocks noChangeAspect="1"/>
          </p:cNvPicPr>
          <p:nvPr/>
        </p:nvPicPr>
        <p:blipFill>
          <a:blip r:embed="rId3"/>
          <a:stretch>
            <a:fillRect/>
          </a:stretch>
        </p:blipFill>
        <p:spPr>
          <a:xfrm>
            <a:off x="182957" y="3938227"/>
            <a:ext cx="3866529" cy="2771775"/>
          </a:xfrm>
          <a:prstGeom prst="rect">
            <a:avLst/>
          </a:prstGeom>
          <a:ln>
            <a:solidFill>
              <a:schemeClr val="bg1">
                <a:lumMod val="25000"/>
              </a:schemeClr>
            </a:solidFill>
          </a:ln>
        </p:spPr>
      </p:pic>
      <p:sp>
        <p:nvSpPr>
          <p:cNvPr id="8" name="TextBox 7">
            <a:extLst>
              <a:ext uri="{FF2B5EF4-FFF2-40B4-BE49-F238E27FC236}">
                <a16:creationId xmlns:a16="http://schemas.microsoft.com/office/drawing/2014/main" id="{5F19A963-33DA-4929-BBF3-A37F01C6FC9A}"/>
              </a:ext>
            </a:extLst>
          </p:cNvPr>
          <p:cNvSpPr txBox="1"/>
          <p:nvPr/>
        </p:nvSpPr>
        <p:spPr>
          <a:xfrm>
            <a:off x="632178" y="1830655"/>
            <a:ext cx="10430933"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As of 2013, teacher salaries increased at a higher rate than recent previous years. Expenditures and avg spend per student also increased during this timeframe</a:t>
            </a:r>
          </a:p>
          <a:p>
            <a:pPr marL="285750" indent="-285750">
              <a:buFont typeface="Arial" panose="020B0604020202020204" pitchFamily="34" charset="0"/>
              <a:buChar char="•"/>
            </a:pPr>
            <a:r>
              <a:rPr lang="en-US" dirty="0"/>
              <a:t>In addition, a change in educational standards was implemented in 2013, shifting from focusing only on standardized tests, to include a focus on life and educational skillsets</a:t>
            </a:r>
          </a:p>
          <a:p>
            <a:pPr marL="285750" indent="-285750">
              <a:buFont typeface="Arial" panose="020B0604020202020204" pitchFamily="34" charset="0"/>
              <a:buChar char="•"/>
            </a:pPr>
            <a:r>
              <a:rPr lang="en-US" dirty="0"/>
              <a:t>Increased focus on higher graduation rates overall in US in recent years; such as “No child left behind” initiatives</a:t>
            </a:r>
          </a:p>
          <a:p>
            <a:pPr marL="285750" indent="-285750">
              <a:buFont typeface="Arial" panose="020B0604020202020204" pitchFamily="34" charset="0"/>
              <a:buChar char="•"/>
            </a:pPr>
            <a:endParaRPr lang="en-US" dirty="0"/>
          </a:p>
        </p:txBody>
      </p:sp>
      <p:sp>
        <p:nvSpPr>
          <p:cNvPr id="9" name="Rectangle 1">
            <a:extLst>
              <a:ext uri="{FF2B5EF4-FFF2-40B4-BE49-F238E27FC236}">
                <a16:creationId xmlns:a16="http://schemas.microsoft.com/office/drawing/2014/main" id="{E02FCEAC-57E6-421B-B49A-7473F40BC64C}"/>
              </a:ext>
            </a:extLst>
          </p:cNvPr>
          <p:cNvSpPr>
            <a:spLocks noChangeArrowheads="1"/>
          </p:cNvSpPr>
          <p:nvPr/>
        </p:nvSpPr>
        <p:spPr bwMode="auto">
          <a:xfrm>
            <a:off x="152400" y="2147483647"/>
            <a:ext cx="4183063"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1D1C1D"/>
                </a:solidFill>
                <a:effectLst/>
                <a:latin typeface="Slack-Lato"/>
              </a:rPr>
              <a:t>For the Class of 2015, which had a graduation rate of 82.43 percent, a 90 percent graduation rate would have meant an additional 250,000 students would have walked across the Commencement Day stage.These graduates would collectively have earned $3.1 billion ANNUALLY in additional income.That additional income isn’t going under the mattress. It’s being spent in local grocery stores, restaurants, and other businesses, powering national, state, and local economies.</a:t>
            </a:r>
            <a:br>
              <a:rPr kumimoji="0" lang="en-US" altLang="en-US" sz="1100" b="0" i="0" u="none" strike="noStrike" cap="none" normalizeH="0" baseline="0">
                <a:ln>
                  <a:noFill/>
                </a:ln>
                <a:solidFill>
                  <a:srgbClr val="1D1C1D"/>
                </a:solidFill>
                <a:effectLst/>
                <a:latin typeface="Slack-Lato"/>
              </a:rPr>
            </a:br>
            <a:r>
              <a:rPr kumimoji="0" lang="en-US" altLang="en-US" sz="1100" b="0" i="0" u="none" strike="noStrike" cap="none" normalizeH="0" baseline="0">
                <a:ln>
                  <a:noFill/>
                </a:ln>
                <a:solidFill>
                  <a:srgbClr val="1D1C1D"/>
                </a:solidFill>
                <a:effectLst/>
                <a:latin typeface="Slack-Lato"/>
              </a:rPr>
              <a:t>And these new graduates are also contributing more in the form of tax dollars—roughly $664 million collectively by the midpoint of their careers. That tax revenue will go toward public schools, roads, and a variety of other public goods.</a:t>
            </a:r>
            <a:br>
              <a:rPr kumimoji="0" lang="en-US" altLang="en-US" sz="1100" b="0" i="0" u="none" strike="noStrike" cap="none" normalizeH="0" baseline="0">
                <a:ln>
                  <a:noFill/>
                </a:ln>
                <a:solidFill>
                  <a:srgbClr val="1D1C1D"/>
                </a:solidFill>
                <a:effectLst/>
                <a:latin typeface="Slack-Lato"/>
              </a:rPr>
            </a:br>
            <a:r>
              <a:rPr kumimoji="0" lang="en-US" altLang="en-US" sz="1100" b="0" i="0" u="none" strike="noStrike" cap="none" normalizeH="0" baseline="0">
                <a:ln>
                  <a:noFill/>
                </a:ln>
                <a:solidFill>
                  <a:srgbClr val="1D1C1D"/>
                </a:solidFill>
                <a:effectLst/>
                <a:latin typeface="Slack-Lato"/>
              </a:rPr>
              <a:t>In total, the collective spending power of these new graduates will lead to greater opportunities for the nation, including $5.7 billion in economic growth and more than 14,000 new jobs created.</a:t>
            </a:r>
            <a:br>
              <a:rPr kumimoji="0" lang="en-US" altLang="en-US" sz="1100" b="0" i="0" u="none" strike="noStrike" cap="none" normalizeH="0" baseline="0">
                <a:ln>
                  <a:noFill/>
                </a:ln>
                <a:solidFill>
                  <a:srgbClr val="1D1C1D"/>
                </a:solidFill>
                <a:effectLst/>
                <a:latin typeface="Slack-Lato"/>
              </a:rPr>
            </a:br>
            <a:r>
              <a:rPr kumimoji="0" lang="en-US" altLang="en-US" sz="1100" b="0" i="0" u="none" strike="noStrike" cap="none" normalizeH="0" baseline="0">
                <a:ln>
                  <a:noFill/>
                </a:ln>
                <a:solidFill>
                  <a:srgbClr val="1D1C1D"/>
                </a:solidFill>
                <a:effectLst/>
                <a:latin typeface="Slack-Lato"/>
              </a:rPr>
              <a:t>And because high school graduates tend to live more healthy lives than high school dropouts—and because they are more inclined to obtain and have their own health insurance throughout the course of their lives, these new graduates will save the nation $16.1 billion in health care costs.</a:t>
            </a:r>
            <a:endParaRPr kumimoji="0" lang="en-US" altLang="en-US"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2">
            <a:extLst>
              <a:ext uri="{FF2B5EF4-FFF2-40B4-BE49-F238E27FC236}">
                <a16:creationId xmlns:a16="http://schemas.microsoft.com/office/drawing/2014/main" id="{915AB00B-248B-42DB-9AA1-A9F33FDD0E12}"/>
              </a:ext>
            </a:extLst>
          </p:cNvPr>
          <p:cNvSpPr>
            <a:spLocks noChangeArrowheads="1"/>
          </p:cNvSpPr>
          <p:nvPr/>
        </p:nvSpPr>
        <p:spPr bwMode="auto">
          <a:xfrm>
            <a:off x="152400" y="2147483647"/>
            <a:ext cx="474663"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1D1C1D"/>
                </a:solidFill>
                <a:effectLst/>
                <a:latin typeface="Slack-Lato"/>
                <a:hlinkClick r:id="rId4"/>
              </a:rPr>
              <a:t>2:53</a:t>
            </a:r>
            <a:endParaRPr kumimoji="0" lang="en-US" altLang="en-US" sz="1100" b="0" i="0" u="none" strike="noStrike" cap="none" normalizeH="0" baseline="0">
              <a:ln>
                <a:noFill/>
              </a:ln>
              <a:solidFill>
                <a:srgbClr val="1D1C1D"/>
              </a:solidFill>
              <a:effectLst/>
              <a:latin typeface="Slack-Lat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1D1C1D"/>
                </a:solidFill>
                <a:effectLst/>
                <a:latin typeface="Slack-Lato"/>
              </a:rPr>
              <a:t>done son</a:t>
            </a:r>
            <a:endParaRPr kumimoji="0" lang="en-US" altLang="en-US"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E3875F8D-A933-4068-917F-363ED41121D6}"/>
              </a:ext>
            </a:extLst>
          </p:cNvPr>
          <p:cNvSpPr>
            <a:spLocks noChangeArrowheads="1"/>
          </p:cNvSpPr>
          <p:nvPr/>
        </p:nvSpPr>
        <p:spPr bwMode="auto">
          <a:xfrm>
            <a:off x="152400" y="2147483647"/>
            <a:ext cx="474663"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1D1C1D"/>
                </a:solidFill>
                <a:effectLst/>
                <a:latin typeface="Slack-Lato"/>
                <a:hlinkClick r:id="rId5"/>
              </a:rPr>
              <a:t>2:55</a:t>
            </a:r>
            <a:endParaRPr kumimoji="0" lang="en-US" altLang="en-US" sz="1100" b="0" i="0" u="none" strike="noStrike" cap="none" normalizeH="0" baseline="0">
              <a:ln>
                <a:noFill/>
              </a:ln>
              <a:solidFill>
                <a:srgbClr val="1D1C1D"/>
              </a:solidFill>
              <a:effectLst/>
              <a:latin typeface="Slack-Lat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1D1C1D"/>
                </a:solidFill>
                <a:effectLst/>
                <a:latin typeface="Slack-Lato"/>
              </a:rPr>
              <a:t>And then we can co-relate to the economy. Ofcourse they are million other factors for economy to grow but education is one of the big one</a:t>
            </a:r>
            <a:endParaRPr kumimoji="0" lang="en-US" altLang="en-US"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4">
            <a:extLst>
              <a:ext uri="{FF2B5EF4-FFF2-40B4-BE49-F238E27FC236}">
                <a16:creationId xmlns:a16="http://schemas.microsoft.com/office/drawing/2014/main" id="{DE295A52-6869-4758-9FDD-9C5AA334D51B}"/>
              </a:ext>
            </a:extLst>
          </p:cNvPr>
          <p:cNvSpPr>
            <a:spLocks noChangeArrowheads="1"/>
          </p:cNvSpPr>
          <p:nvPr/>
        </p:nvSpPr>
        <p:spPr bwMode="auto">
          <a:xfrm>
            <a:off x="152400" y="2147483647"/>
            <a:ext cx="4894263"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34895" tIns="-92046" rIns="-68241" bIns="-122199"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1D1C1D"/>
                </a:solidFill>
                <a:effectLst/>
                <a:latin typeface="Slack-Lato"/>
                <a:hlinkClick r:id="rId6"/>
              </a:rPr>
              <a:t>melissa</a:t>
            </a:r>
            <a:r>
              <a:rPr kumimoji="0" lang="en-US" altLang="en-US" sz="1100" b="0" i="0" u="none" strike="noStrike" cap="none" normalizeH="0" baseline="0">
                <a:ln>
                  <a:noFill/>
                </a:ln>
                <a:solidFill>
                  <a:srgbClr val="1D1C1D"/>
                </a:solidFill>
                <a:effectLst/>
                <a:latin typeface="Slack-Lato"/>
              </a:rPr>
              <a:t>  </a:t>
            </a:r>
            <a:r>
              <a:rPr kumimoji="0" lang="en-US" altLang="en-US" sz="900" b="0" i="0" u="none" strike="noStrike" cap="none" normalizeH="0" baseline="0">
                <a:ln>
                  <a:noFill/>
                </a:ln>
                <a:solidFill>
                  <a:srgbClr val="1D1C1D"/>
                </a:solidFill>
                <a:effectLst/>
                <a:latin typeface="Slack-Lato"/>
                <a:hlinkClick r:id="rId7"/>
              </a:rPr>
              <a:t>2:57 PM</a:t>
            </a:r>
            <a:br>
              <a:rPr kumimoji="0" lang="en-US" altLang="en-US" sz="1100" b="0" i="0" u="none" strike="noStrike" cap="none" normalizeH="0" baseline="0">
                <a:ln>
                  <a:noFill/>
                </a:ln>
                <a:solidFill>
                  <a:srgbClr val="1D1C1D"/>
                </a:solidFill>
                <a:effectLst/>
                <a:latin typeface="Slack-Lato"/>
              </a:rPr>
            </a:br>
            <a:endParaRPr kumimoji="0" lang="en-US" altLang="en-US" sz="1100" b="0" i="0" u="none" strike="noStrike" cap="none" normalizeH="0" baseline="0">
              <a:ln>
                <a:noFill/>
              </a:ln>
              <a:solidFill>
                <a:srgbClr val="1D1C1D"/>
              </a:solidFill>
              <a:effectLst/>
              <a:latin typeface="Slack-Lat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1D1C1D"/>
                </a:solidFill>
                <a:effectLst/>
                <a:latin typeface="Slack-Lato"/>
              </a:rPr>
              <a:t>oh yea that's good info</a:t>
            </a:r>
            <a:endParaRPr kumimoji="0" lang="en-US" altLang="en-US"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5">
            <a:extLst>
              <a:ext uri="{FF2B5EF4-FFF2-40B4-BE49-F238E27FC236}">
                <a16:creationId xmlns:a16="http://schemas.microsoft.com/office/drawing/2014/main" id="{B7E116A3-9B82-4DDC-9D3D-3D1706C69EF8}"/>
              </a:ext>
            </a:extLst>
          </p:cNvPr>
          <p:cNvSpPr>
            <a:spLocks noChangeArrowheads="1"/>
          </p:cNvSpPr>
          <p:nvPr/>
        </p:nvSpPr>
        <p:spPr bwMode="auto">
          <a:xfrm>
            <a:off x="152400" y="2147483647"/>
            <a:ext cx="4894263"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34895" tIns="-92046" rIns="-68241"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1D1C1D"/>
                </a:solidFill>
                <a:effectLst/>
                <a:latin typeface="Slack-Lato"/>
                <a:hlinkClick r:id="rId8"/>
              </a:rPr>
              <a:t>Saurin Patel</a:t>
            </a:r>
            <a:r>
              <a:rPr kumimoji="0" lang="en-US" altLang="en-US" sz="1100" b="0" i="0" u="none" strike="noStrike" cap="none" normalizeH="0" baseline="0">
                <a:ln>
                  <a:noFill/>
                </a:ln>
                <a:solidFill>
                  <a:srgbClr val="1D1C1D"/>
                </a:solidFill>
                <a:effectLst/>
                <a:latin typeface="Slack-Lato"/>
              </a:rPr>
              <a:t>  </a:t>
            </a:r>
            <a:r>
              <a:rPr kumimoji="0" lang="en-US" altLang="en-US" sz="900" b="0" i="0" u="none" strike="noStrike" cap="none" normalizeH="0" baseline="0">
                <a:ln>
                  <a:noFill/>
                </a:ln>
                <a:solidFill>
                  <a:srgbClr val="1D1C1D"/>
                </a:solidFill>
                <a:effectLst/>
                <a:latin typeface="Slack-Lato"/>
                <a:hlinkClick r:id="rId9"/>
              </a:rPr>
              <a:t>2:57 PM</a:t>
            </a:r>
            <a:br>
              <a:rPr kumimoji="0" lang="en-US" altLang="en-US" sz="1100" b="0" i="0" u="none" strike="noStrike" cap="none" normalizeH="0" baseline="0">
                <a:ln>
                  <a:noFill/>
                </a:ln>
                <a:solidFill>
                  <a:srgbClr val="1D1C1D"/>
                </a:solidFill>
                <a:effectLst/>
                <a:latin typeface="Slack-Lato"/>
              </a:rPr>
            </a:br>
            <a:endParaRPr kumimoji="0" lang="en-US" altLang="en-US" sz="1100" b="0" i="0" u="none" strike="noStrike" cap="none" normalizeH="0" baseline="0">
              <a:ln>
                <a:noFill/>
              </a:ln>
              <a:solidFill>
                <a:srgbClr val="1D1C1D"/>
              </a:solidFill>
              <a:effectLst/>
              <a:latin typeface="Slack-Lat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1D1C1D"/>
                </a:solidFill>
                <a:effectLst/>
                <a:latin typeface="Slack-Lato"/>
              </a:rPr>
              <a:t>And i don't think anyone will que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4" name="Picture 13">
            <a:extLst>
              <a:ext uri="{FF2B5EF4-FFF2-40B4-BE49-F238E27FC236}">
                <a16:creationId xmlns:a16="http://schemas.microsoft.com/office/drawing/2014/main" id="{4079BCC7-3582-4DCB-B6C5-FF974BDC7D6B}"/>
              </a:ext>
            </a:extLst>
          </p:cNvPr>
          <p:cNvPicPr>
            <a:picLocks noChangeAspect="1"/>
          </p:cNvPicPr>
          <p:nvPr/>
        </p:nvPicPr>
        <p:blipFill>
          <a:blip r:embed="rId10"/>
          <a:stretch>
            <a:fillRect/>
          </a:stretch>
        </p:blipFill>
        <p:spPr>
          <a:xfrm>
            <a:off x="4161211" y="3938227"/>
            <a:ext cx="3866529" cy="2757576"/>
          </a:xfrm>
          <a:prstGeom prst="rect">
            <a:avLst/>
          </a:prstGeom>
          <a:ln>
            <a:solidFill>
              <a:schemeClr val="bg1">
                <a:lumMod val="25000"/>
              </a:schemeClr>
            </a:solidFill>
          </a:ln>
        </p:spPr>
      </p:pic>
      <p:pic>
        <p:nvPicPr>
          <p:cNvPr id="3" name="Picture 2" descr="A close up of a map&#10;&#10;Description automatically generated">
            <a:extLst>
              <a:ext uri="{FF2B5EF4-FFF2-40B4-BE49-F238E27FC236}">
                <a16:creationId xmlns:a16="http://schemas.microsoft.com/office/drawing/2014/main" id="{6D59C6B3-60B9-451A-A9D7-74AA80631E3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42514" y="3924028"/>
            <a:ext cx="3866529" cy="2771775"/>
          </a:xfrm>
          <a:prstGeom prst="rect">
            <a:avLst/>
          </a:prstGeom>
          <a:ln>
            <a:solidFill>
              <a:schemeClr val="bg1">
                <a:lumMod val="25000"/>
              </a:schemeClr>
            </a:solidFill>
          </a:ln>
        </p:spPr>
      </p:pic>
    </p:spTree>
    <p:extLst>
      <p:ext uri="{BB962C8B-B14F-4D97-AF65-F5344CB8AC3E}">
        <p14:creationId xmlns:p14="http://schemas.microsoft.com/office/powerpoint/2010/main" val="270300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D8BE28-7F7A-4216-B140-2BC1EE5E5F97}"/>
              </a:ext>
            </a:extLst>
          </p:cNvPr>
          <p:cNvSpPr>
            <a:spLocks noGrp="1"/>
          </p:cNvSpPr>
          <p:nvPr>
            <p:ph type="title"/>
          </p:nvPr>
        </p:nvSpPr>
        <p:spPr/>
        <p:txBody>
          <a:bodyPr>
            <a:normAutofit/>
          </a:bodyPr>
          <a:lstStyle/>
          <a:p>
            <a:r>
              <a:rPr lang="en-US" sz="4400" dirty="0"/>
              <a:t>Aggregate Findings – US Trends</a:t>
            </a:r>
          </a:p>
        </p:txBody>
      </p:sp>
      <p:sp>
        <p:nvSpPr>
          <p:cNvPr id="3" name="Content Placeholder 2">
            <a:extLst>
              <a:ext uri="{FF2B5EF4-FFF2-40B4-BE49-F238E27FC236}">
                <a16:creationId xmlns:a16="http://schemas.microsoft.com/office/drawing/2014/main" id="{E521C252-2E71-4180-B87E-4282048B3CEF}"/>
              </a:ext>
            </a:extLst>
          </p:cNvPr>
          <p:cNvSpPr txBox="1">
            <a:spLocks/>
          </p:cNvSpPr>
          <p:nvPr/>
        </p:nvSpPr>
        <p:spPr>
          <a:xfrm>
            <a:off x="1280160" y="21907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dirty="0"/>
          </a:p>
        </p:txBody>
      </p:sp>
      <p:sp>
        <p:nvSpPr>
          <p:cNvPr id="2" name="TextBox 1">
            <a:extLst>
              <a:ext uri="{FF2B5EF4-FFF2-40B4-BE49-F238E27FC236}">
                <a16:creationId xmlns:a16="http://schemas.microsoft.com/office/drawing/2014/main" id="{18897786-AC77-4181-98FC-842FA392F58C}"/>
              </a:ext>
            </a:extLst>
          </p:cNvPr>
          <p:cNvSpPr txBox="1"/>
          <p:nvPr/>
        </p:nvSpPr>
        <p:spPr>
          <a:xfrm>
            <a:off x="97366" y="1814936"/>
            <a:ext cx="12047009" cy="2308324"/>
          </a:xfrm>
          <a:prstGeom prst="rect">
            <a:avLst/>
          </a:prstGeom>
          <a:noFill/>
        </p:spPr>
        <p:txBody>
          <a:bodyPr wrap="square" rtlCol="0">
            <a:spAutoFit/>
          </a:bodyPr>
          <a:lstStyle/>
          <a:p>
            <a:pPr marL="285750" indent="-285750">
              <a:buFont typeface="Arial" panose="020B0604020202020204" pitchFamily="34" charset="0"/>
              <a:buChar char="•"/>
            </a:pPr>
            <a:r>
              <a:rPr lang="en-US" dirty="0"/>
              <a:t>Correlated with increase in various spends in the previous slide is an increase in graduation rates in recent years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Higher graduation rates result in:</a:t>
            </a:r>
          </a:p>
          <a:p>
            <a:pPr marL="742950" lvl="1" indent="-285750">
              <a:buFont typeface="Arial" panose="020B0604020202020204" pitchFamily="34" charset="0"/>
              <a:buChar char="•"/>
            </a:pPr>
            <a:r>
              <a:rPr lang="en-US" dirty="0"/>
              <a:t>Additional personal income </a:t>
            </a:r>
          </a:p>
          <a:p>
            <a:pPr marL="742950" lvl="1" indent="-285750">
              <a:buFont typeface="Arial" panose="020B0604020202020204" pitchFamily="34" charset="0"/>
              <a:buChar char="•"/>
            </a:pPr>
            <a:r>
              <a:rPr lang="en-US" dirty="0"/>
              <a:t>Additional tax dollars generated, which help fuel economic, and therefore Educational growth</a:t>
            </a:r>
          </a:p>
          <a:p>
            <a:pPr marL="742950" lvl="1" indent="-285750">
              <a:buFont typeface="Arial" panose="020B0604020202020204" pitchFamily="34" charset="0"/>
              <a:buChar char="•"/>
            </a:pPr>
            <a:r>
              <a:rPr lang="en-US" dirty="0"/>
              <a:t>General overall economic growth: lower healthcare costs, revenue back into state and local communities, generating new jobs</a:t>
            </a:r>
          </a:p>
          <a:p>
            <a:pPr marL="742950" lvl="1" indent="-285750">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E4E3B345-F4CD-40F9-9919-F74D9D48F53C}"/>
              </a:ext>
            </a:extLst>
          </p:cNvPr>
          <p:cNvSpPr txBox="1"/>
          <p:nvPr/>
        </p:nvSpPr>
        <p:spPr>
          <a:xfrm>
            <a:off x="5610225" y="6553200"/>
            <a:ext cx="6534151" cy="276999"/>
          </a:xfrm>
          <a:prstGeom prst="rect">
            <a:avLst/>
          </a:prstGeom>
          <a:noFill/>
        </p:spPr>
        <p:txBody>
          <a:bodyPr wrap="square" rtlCol="0">
            <a:spAutoFit/>
          </a:bodyPr>
          <a:lstStyle/>
          <a:p>
            <a:r>
              <a:rPr lang="en-US" sz="1200" dirty="0">
                <a:solidFill>
                  <a:schemeClr val="bg1">
                    <a:lumMod val="10000"/>
                  </a:schemeClr>
                </a:solidFill>
              </a:rPr>
              <a:t>Source: </a:t>
            </a:r>
            <a:r>
              <a:rPr lang="en-US" sz="1200" dirty="0">
                <a:solidFill>
                  <a:srgbClr val="0066FF"/>
                </a:solidFill>
                <a:hlinkClick r:id="rId3">
                  <a:extLst>
                    <a:ext uri="{A12FA001-AC4F-418D-AE19-62706E023703}">
                      <ahyp:hlinkClr xmlns:ahyp="http://schemas.microsoft.com/office/drawing/2018/hyperlinkcolor" val="tx"/>
                    </a:ext>
                  </a:extLst>
                </a:hlinkClick>
              </a:rPr>
              <a:t>https://all4ed.org/high-school-graduation-rates-and-their-effect-on-the-american-economy/</a:t>
            </a:r>
            <a:endParaRPr lang="en-US" sz="1200" dirty="0">
              <a:solidFill>
                <a:srgbClr val="0066FF"/>
              </a:solidFill>
            </a:endParaRPr>
          </a:p>
        </p:txBody>
      </p:sp>
      <p:pic>
        <p:nvPicPr>
          <p:cNvPr id="12" name="Picture 11" descr="A close up of a map&#10;&#10;Description automatically generated">
            <a:extLst>
              <a:ext uri="{FF2B5EF4-FFF2-40B4-BE49-F238E27FC236}">
                <a16:creationId xmlns:a16="http://schemas.microsoft.com/office/drawing/2014/main" id="{D4199B3A-0F68-4E06-8A0C-34E2A069EF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6641" y="3781425"/>
            <a:ext cx="3866528" cy="2771775"/>
          </a:xfrm>
          <a:prstGeom prst="rect">
            <a:avLst/>
          </a:prstGeom>
          <a:ln>
            <a:solidFill>
              <a:schemeClr val="bg1">
                <a:lumMod val="25000"/>
              </a:schemeClr>
            </a:solidFill>
          </a:ln>
        </p:spPr>
      </p:pic>
      <p:pic>
        <p:nvPicPr>
          <p:cNvPr id="14" name="Picture 13" descr="A close up of a map&#10;&#10;Description automatically generated">
            <a:extLst>
              <a:ext uri="{FF2B5EF4-FFF2-40B4-BE49-F238E27FC236}">
                <a16:creationId xmlns:a16="http://schemas.microsoft.com/office/drawing/2014/main" id="{46F4A0AE-72ED-4C01-8918-72752A39BB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2311" y="3781424"/>
            <a:ext cx="3866528" cy="2771775"/>
          </a:xfrm>
          <a:prstGeom prst="rect">
            <a:avLst/>
          </a:prstGeom>
          <a:ln>
            <a:solidFill>
              <a:schemeClr val="bg1">
                <a:lumMod val="25000"/>
              </a:schemeClr>
            </a:solidFill>
          </a:ln>
        </p:spPr>
      </p:pic>
      <p:pic>
        <p:nvPicPr>
          <p:cNvPr id="15" name="Picture 14" descr="A close up of a map&#10;&#10;Description automatically generated">
            <a:extLst>
              <a:ext uri="{FF2B5EF4-FFF2-40B4-BE49-F238E27FC236}">
                <a16:creationId xmlns:a16="http://schemas.microsoft.com/office/drawing/2014/main" id="{1C3A12A0-D682-4628-8F4C-A2842B477E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013" y="3763511"/>
            <a:ext cx="3866528" cy="2771775"/>
          </a:xfrm>
          <a:prstGeom prst="rect">
            <a:avLst/>
          </a:prstGeom>
          <a:ln>
            <a:solidFill>
              <a:schemeClr val="bg1">
                <a:lumMod val="25000"/>
              </a:schemeClr>
            </a:solidFill>
          </a:ln>
        </p:spPr>
      </p:pic>
    </p:spTree>
    <p:extLst>
      <p:ext uri="{BB962C8B-B14F-4D97-AF65-F5344CB8AC3E}">
        <p14:creationId xmlns:p14="http://schemas.microsoft.com/office/powerpoint/2010/main" val="3074936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D8BE28-7F7A-4216-B140-2BC1EE5E5F97}"/>
              </a:ext>
            </a:extLst>
          </p:cNvPr>
          <p:cNvSpPr>
            <a:spLocks noGrp="1"/>
          </p:cNvSpPr>
          <p:nvPr>
            <p:ph type="title"/>
          </p:nvPr>
        </p:nvSpPr>
        <p:spPr/>
        <p:txBody>
          <a:bodyPr>
            <a:normAutofit/>
          </a:bodyPr>
          <a:lstStyle/>
          <a:p>
            <a:r>
              <a:rPr lang="en-US" sz="4400" dirty="0"/>
              <a:t>Granular Finding - States Regress</a:t>
            </a:r>
          </a:p>
        </p:txBody>
      </p:sp>
      <p:sp>
        <p:nvSpPr>
          <p:cNvPr id="3" name="Content Placeholder 2">
            <a:extLst>
              <a:ext uri="{FF2B5EF4-FFF2-40B4-BE49-F238E27FC236}">
                <a16:creationId xmlns:a16="http://schemas.microsoft.com/office/drawing/2014/main" id="{E521C252-2E71-4180-B87E-4282048B3CEF}"/>
              </a:ext>
            </a:extLst>
          </p:cNvPr>
          <p:cNvSpPr txBox="1">
            <a:spLocks/>
          </p:cNvSpPr>
          <p:nvPr/>
        </p:nvSpPr>
        <p:spPr>
          <a:xfrm>
            <a:off x="1280160" y="21907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dirty="0"/>
          </a:p>
        </p:txBody>
      </p:sp>
      <p:pic>
        <p:nvPicPr>
          <p:cNvPr id="9" name="Picture 8">
            <a:extLst>
              <a:ext uri="{FF2B5EF4-FFF2-40B4-BE49-F238E27FC236}">
                <a16:creationId xmlns:a16="http://schemas.microsoft.com/office/drawing/2014/main" id="{84196F39-D683-4F9D-BFFD-D6777922B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1621" y="2203812"/>
            <a:ext cx="5487650" cy="3658433"/>
          </a:xfrm>
          <a:prstGeom prst="rect">
            <a:avLst/>
          </a:prstGeom>
          <a:ln>
            <a:solidFill>
              <a:schemeClr val="bg1">
                <a:lumMod val="25000"/>
              </a:schemeClr>
            </a:solidFill>
          </a:ln>
        </p:spPr>
      </p:pic>
      <p:sp>
        <p:nvSpPr>
          <p:cNvPr id="2" name="TextBox 1">
            <a:extLst>
              <a:ext uri="{FF2B5EF4-FFF2-40B4-BE49-F238E27FC236}">
                <a16:creationId xmlns:a16="http://schemas.microsoft.com/office/drawing/2014/main" id="{379DCD72-96B1-4CAE-9731-8EA71DAC6F33}"/>
              </a:ext>
            </a:extLst>
          </p:cNvPr>
          <p:cNvSpPr txBox="1"/>
          <p:nvPr/>
        </p:nvSpPr>
        <p:spPr>
          <a:xfrm>
            <a:off x="271956" y="2336800"/>
            <a:ext cx="5159022" cy="4524315"/>
          </a:xfrm>
          <a:prstGeom prst="rect">
            <a:avLst/>
          </a:prstGeom>
          <a:noFill/>
        </p:spPr>
        <p:txBody>
          <a:bodyPr wrap="square" rtlCol="0">
            <a:spAutoFit/>
          </a:bodyPr>
          <a:lstStyle/>
          <a:p>
            <a:r>
              <a:rPr lang="en-US" dirty="0">
                <a:solidFill>
                  <a:schemeClr val="bg1">
                    <a:lumMod val="10000"/>
                  </a:schemeClr>
                </a:solidFill>
              </a:rPr>
              <a:t>R-value</a:t>
            </a:r>
            <a:r>
              <a:rPr lang="en-US" dirty="0"/>
              <a:t>: -0.3856</a:t>
            </a:r>
          </a:p>
          <a:p>
            <a:endParaRPr lang="en-US" dirty="0">
              <a:solidFill>
                <a:srgbClr val="FF0000"/>
              </a:solidFill>
            </a:endParaRPr>
          </a:p>
          <a:p>
            <a:endParaRPr lang="en-US" dirty="0"/>
          </a:p>
          <a:p>
            <a:r>
              <a:rPr lang="en-US" dirty="0"/>
              <a:t>Research has shown that:</a:t>
            </a:r>
          </a:p>
          <a:p>
            <a:endParaRPr lang="en-US" dirty="0"/>
          </a:p>
          <a:p>
            <a:pPr marL="285750" indent="-285750">
              <a:buFont typeface="Arial" panose="020B0604020202020204" pitchFamily="34" charset="0"/>
              <a:buChar char="•"/>
            </a:pPr>
            <a:r>
              <a:rPr lang="en-US" dirty="0"/>
              <a:t>Smaller classes, especially in a child’s younger years, leads to better academic performance</a:t>
            </a:r>
          </a:p>
          <a:p>
            <a:pPr marL="285750" indent="-285750">
              <a:buFont typeface="Arial" panose="020B0604020202020204" pitchFamily="34" charset="0"/>
              <a:buChar char="•"/>
            </a:pPr>
            <a:r>
              <a:rPr lang="en-US" dirty="0"/>
              <a:t>Minority and low-income students perform better when placed in smaller class size</a:t>
            </a:r>
          </a:p>
          <a:p>
            <a:pPr marL="285750" indent="-285750">
              <a:buFont typeface="Arial" panose="020B0604020202020204" pitchFamily="34" charset="0"/>
              <a:buChar char="•"/>
            </a:pPr>
            <a:r>
              <a:rPr lang="en-US" dirty="0"/>
              <a:t>The more years a student spends in reduced class sizes, the longer improved performance continues</a:t>
            </a:r>
          </a:p>
          <a:p>
            <a:pPr marL="285750" indent="-285750">
              <a:buFont typeface="Arial" panose="020B0604020202020204" pitchFamily="34" charset="0"/>
              <a:buChar char="•"/>
            </a:pPr>
            <a:r>
              <a:rPr lang="en-US" dirty="0"/>
              <a:t>Classes at 20 or above tend to fail in attempts at reduced class sizing </a:t>
            </a:r>
          </a:p>
          <a:p>
            <a:endParaRPr lang="en-US" dirty="0"/>
          </a:p>
          <a:p>
            <a:endParaRPr lang="en-US" dirty="0"/>
          </a:p>
          <a:p>
            <a:endParaRPr lang="en-US" dirty="0"/>
          </a:p>
        </p:txBody>
      </p:sp>
      <p:sp>
        <p:nvSpPr>
          <p:cNvPr id="6" name="TextBox 5">
            <a:extLst>
              <a:ext uri="{FF2B5EF4-FFF2-40B4-BE49-F238E27FC236}">
                <a16:creationId xmlns:a16="http://schemas.microsoft.com/office/drawing/2014/main" id="{FBA255A3-0EEB-4C19-B52E-A32F381EDE01}"/>
              </a:ext>
            </a:extLst>
          </p:cNvPr>
          <p:cNvSpPr txBox="1"/>
          <p:nvPr/>
        </p:nvSpPr>
        <p:spPr>
          <a:xfrm>
            <a:off x="6656726" y="6553200"/>
            <a:ext cx="5487650" cy="276999"/>
          </a:xfrm>
          <a:prstGeom prst="rect">
            <a:avLst/>
          </a:prstGeom>
          <a:noFill/>
        </p:spPr>
        <p:txBody>
          <a:bodyPr wrap="square" rtlCol="0">
            <a:spAutoFit/>
          </a:bodyPr>
          <a:lstStyle/>
          <a:p>
            <a:r>
              <a:rPr lang="en-US" sz="1200" dirty="0">
                <a:solidFill>
                  <a:schemeClr val="bg1">
                    <a:lumMod val="10000"/>
                  </a:schemeClr>
                </a:solidFill>
              </a:rPr>
              <a:t>Source: </a:t>
            </a:r>
            <a:r>
              <a:rPr lang="en-US" sz="1200" dirty="0">
                <a:hlinkClick r:id="rId4"/>
              </a:rPr>
              <a:t>https://www.ces-schools.net/important-student-teacher-ratio-students/</a:t>
            </a:r>
            <a:endParaRPr lang="en-US" sz="1200" dirty="0"/>
          </a:p>
        </p:txBody>
      </p:sp>
    </p:spTree>
    <p:extLst>
      <p:ext uri="{BB962C8B-B14F-4D97-AF65-F5344CB8AC3E}">
        <p14:creationId xmlns:p14="http://schemas.microsoft.com/office/powerpoint/2010/main" val="1668260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D8BE28-7F7A-4216-B140-2BC1EE5E5F97}"/>
              </a:ext>
            </a:extLst>
          </p:cNvPr>
          <p:cNvSpPr>
            <a:spLocks noGrp="1"/>
          </p:cNvSpPr>
          <p:nvPr>
            <p:ph type="title"/>
          </p:nvPr>
        </p:nvSpPr>
        <p:spPr/>
        <p:txBody>
          <a:bodyPr>
            <a:normAutofit/>
          </a:bodyPr>
          <a:lstStyle/>
          <a:p>
            <a:r>
              <a:rPr lang="en-US" sz="4400" dirty="0"/>
              <a:t>Regional Findings – Statistical Testing</a:t>
            </a:r>
          </a:p>
        </p:txBody>
      </p:sp>
      <p:sp>
        <p:nvSpPr>
          <p:cNvPr id="3" name="Content Placeholder 2">
            <a:extLst>
              <a:ext uri="{FF2B5EF4-FFF2-40B4-BE49-F238E27FC236}">
                <a16:creationId xmlns:a16="http://schemas.microsoft.com/office/drawing/2014/main" id="{E521C252-2E71-4180-B87E-4282048B3CEF}"/>
              </a:ext>
            </a:extLst>
          </p:cNvPr>
          <p:cNvSpPr txBox="1">
            <a:spLocks/>
          </p:cNvSpPr>
          <p:nvPr/>
        </p:nvSpPr>
        <p:spPr>
          <a:xfrm>
            <a:off x="1280160" y="21907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dirty="0"/>
          </a:p>
        </p:txBody>
      </p:sp>
      <p:sp>
        <p:nvSpPr>
          <p:cNvPr id="5" name="Content Placeholder 2">
            <a:extLst>
              <a:ext uri="{FF2B5EF4-FFF2-40B4-BE49-F238E27FC236}">
                <a16:creationId xmlns:a16="http://schemas.microsoft.com/office/drawing/2014/main" id="{36D4C242-7847-47BF-A2BD-4040756F1499}"/>
              </a:ext>
            </a:extLst>
          </p:cNvPr>
          <p:cNvSpPr txBox="1">
            <a:spLocks/>
          </p:cNvSpPr>
          <p:nvPr/>
        </p:nvSpPr>
        <p:spPr>
          <a:xfrm>
            <a:off x="1432560" y="23431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a:p>
          <a:p>
            <a:pPr marL="0" indent="0">
              <a:buFont typeface="Wingdings" panose="05000000000000000000" pitchFamily="2" charset="2"/>
              <a:buNone/>
            </a:pPr>
            <a:endParaRPr lang="en-US" dirty="0"/>
          </a:p>
        </p:txBody>
      </p:sp>
      <p:sp>
        <p:nvSpPr>
          <p:cNvPr id="2" name="TextBox 1">
            <a:extLst>
              <a:ext uri="{FF2B5EF4-FFF2-40B4-BE49-F238E27FC236}">
                <a16:creationId xmlns:a16="http://schemas.microsoft.com/office/drawing/2014/main" id="{DAA57B0B-8217-4267-8A22-8A2AEB4B118E}"/>
              </a:ext>
            </a:extLst>
          </p:cNvPr>
          <p:cNvSpPr txBox="1"/>
          <p:nvPr/>
        </p:nvSpPr>
        <p:spPr>
          <a:xfrm>
            <a:off x="561703" y="1840790"/>
            <a:ext cx="8556171" cy="369332"/>
          </a:xfrm>
          <a:prstGeom prst="rect">
            <a:avLst/>
          </a:prstGeom>
          <a:noFill/>
        </p:spPr>
        <p:txBody>
          <a:bodyPr wrap="square" rtlCol="0">
            <a:spAutoFit/>
          </a:bodyPr>
          <a:lstStyle/>
          <a:p>
            <a:pPr marL="285750" indent="-285750">
              <a:buFont typeface="Arial" panose="020B0604020202020204" pitchFamily="34" charset="0"/>
              <a:buChar char="•"/>
            </a:pPr>
            <a:r>
              <a:rPr lang="en-US" dirty="0"/>
              <a:t>The Northeast has the smallest spread in graduation rate of all the Regions studied</a:t>
            </a:r>
          </a:p>
        </p:txBody>
      </p:sp>
      <p:pic>
        <p:nvPicPr>
          <p:cNvPr id="8" name="Picture 7" descr="A screenshot of a cell phone&#10;&#10;Description automatically generated">
            <a:extLst>
              <a:ext uri="{FF2B5EF4-FFF2-40B4-BE49-F238E27FC236}">
                <a16:creationId xmlns:a16="http://schemas.microsoft.com/office/drawing/2014/main" id="{35B19A2F-F7E7-451E-A2D1-B834625084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645" y="2737176"/>
            <a:ext cx="5487650" cy="3658433"/>
          </a:xfrm>
          <a:prstGeom prst="rect">
            <a:avLst/>
          </a:prstGeom>
          <a:ln>
            <a:solidFill>
              <a:schemeClr val="bg1">
                <a:lumMod val="25000"/>
              </a:schemeClr>
            </a:solidFill>
          </a:ln>
        </p:spPr>
      </p:pic>
      <p:pic>
        <p:nvPicPr>
          <p:cNvPr id="11" name="Picture 10" descr="A screenshot of a cell phone&#10;&#10;Description automatically generated">
            <a:extLst>
              <a:ext uri="{FF2B5EF4-FFF2-40B4-BE49-F238E27FC236}">
                <a16:creationId xmlns:a16="http://schemas.microsoft.com/office/drawing/2014/main" id="{DBAC63D2-D47A-4FF2-B61D-9B7E15FB09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707" y="2737176"/>
            <a:ext cx="5487650" cy="3658433"/>
          </a:xfrm>
          <a:prstGeom prst="rect">
            <a:avLst/>
          </a:prstGeom>
          <a:ln>
            <a:solidFill>
              <a:schemeClr val="bg1">
                <a:lumMod val="25000"/>
              </a:schemeClr>
            </a:solidFill>
          </a:ln>
        </p:spPr>
      </p:pic>
    </p:spTree>
    <p:extLst>
      <p:ext uri="{BB962C8B-B14F-4D97-AF65-F5344CB8AC3E}">
        <p14:creationId xmlns:p14="http://schemas.microsoft.com/office/powerpoint/2010/main" val="49089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D8BE28-7F7A-4216-B140-2BC1EE5E5F97}"/>
              </a:ext>
            </a:extLst>
          </p:cNvPr>
          <p:cNvSpPr>
            <a:spLocks noGrp="1"/>
          </p:cNvSpPr>
          <p:nvPr>
            <p:ph type="title"/>
          </p:nvPr>
        </p:nvSpPr>
        <p:spPr/>
        <p:txBody>
          <a:bodyPr>
            <a:normAutofit/>
          </a:bodyPr>
          <a:lstStyle/>
          <a:p>
            <a:r>
              <a:rPr lang="en-US" sz="4400" dirty="0"/>
              <a:t>Regional Findings – Statistical Testing</a:t>
            </a:r>
          </a:p>
        </p:txBody>
      </p:sp>
      <p:sp>
        <p:nvSpPr>
          <p:cNvPr id="3" name="Content Placeholder 2">
            <a:extLst>
              <a:ext uri="{FF2B5EF4-FFF2-40B4-BE49-F238E27FC236}">
                <a16:creationId xmlns:a16="http://schemas.microsoft.com/office/drawing/2014/main" id="{E521C252-2E71-4180-B87E-4282048B3CEF}"/>
              </a:ext>
            </a:extLst>
          </p:cNvPr>
          <p:cNvSpPr txBox="1">
            <a:spLocks/>
          </p:cNvSpPr>
          <p:nvPr/>
        </p:nvSpPr>
        <p:spPr>
          <a:xfrm>
            <a:off x="1280160" y="21907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dirty="0"/>
          </a:p>
        </p:txBody>
      </p:sp>
      <p:sp>
        <p:nvSpPr>
          <p:cNvPr id="5" name="Content Placeholder 2">
            <a:extLst>
              <a:ext uri="{FF2B5EF4-FFF2-40B4-BE49-F238E27FC236}">
                <a16:creationId xmlns:a16="http://schemas.microsoft.com/office/drawing/2014/main" id="{36D4C242-7847-47BF-A2BD-4040756F1499}"/>
              </a:ext>
            </a:extLst>
          </p:cNvPr>
          <p:cNvSpPr txBox="1">
            <a:spLocks/>
          </p:cNvSpPr>
          <p:nvPr/>
        </p:nvSpPr>
        <p:spPr>
          <a:xfrm>
            <a:off x="1432560" y="23431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a:p>
          <a:p>
            <a:pPr marL="0" indent="0">
              <a:buFont typeface="Wingdings" panose="05000000000000000000" pitchFamily="2" charset="2"/>
              <a:buNone/>
            </a:pPr>
            <a:endParaRPr lang="en-US" dirty="0"/>
          </a:p>
        </p:txBody>
      </p:sp>
      <p:sp>
        <p:nvSpPr>
          <p:cNvPr id="8" name="TextBox 7">
            <a:extLst>
              <a:ext uri="{FF2B5EF4-FFF2-40B4-BE49-F238E27FC236}">
                <a16:creationId xmlns:a16="http://schemas.microsoft.com/office/drawing/2014/main" id="{EEBAC112-38A7-4A48-B6F0-B0C6521D69F5}"/>
              </a:ext>
            </a:extLst>
          </p:cNvPr>
          <p:cNvSpPr txBox="1"/>
          <p:nvPr/>
        </p:nvSpPr>
        <p:spPr>
          <a:xfrm>
            <a:off x="561703" y="1840790"/>
            <a:ext cx="8556171" cy="646331"/>
          </a:xfrm>
          <a:prstGeom prst="rect">
            <a:avLst/>
          </a:prstGeom>
          <a:noFill/>
        </p:spPr>
        <p:txBody>
          <a:bodyPr wrap="square" rtlCol="0">
            <a:spAutoFit/>
          </a:bodyPr>
          <a:lstStyle/>
          <a:p>
            <a:pPr marL="285750" indent="-285750">
              <a:buFont typeface="Arial" panose="020B0604020202020204" pitchFamily="34" charset="0"/>
              <a:buChar char="•"/>
            </a:pPr>
            <a:r>
              <a:rPr lang="en-US" dirty="0"/>
              <a:t>2013-2016, both the Northeast and the South contain outliers</a:t>
            </a:r>
          </a:p>
          <a:p>
            <a:pPr marL="285750" indent="-285750">
              <a:buFont typeface="Arial" panose="020B0604020202020204" pitchFamily="34" charset="0"/>
              <a:buChar char="•"/>
            </a:pPr>
            <a:r>
              <a:rPr lang="en-US" dirty="0"/>
              <a:t>2010 and 2012 Southern Region graduation rates reflect a larger spread</a:t>
            </a:r>
          </a:p>
        </p:txBody>
      </p:sp>
      <p:pic>
        <p:nvPicPr>
          <p:cNvPr id="6" name="Picture 5" descr="A screenshot of a cell phone&#10;&#10;Description automatically generated">
            <a:extLst>
              <a:ext uri="{FF2B5EF4-FFF2-40B4-BE49-F238E27FC236}">
                <a16:creationId xmlns:a16="http://schemas.microsoft.com/office/drawing/2014/main" id="{89F2D8DD-56E7-45D0-AF46-4B5A412ECB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168" y="2733224"/>
            <a:ext cx="5487650" cy="3658433"/>
          </a:xfrm>
          <a:prstGeom prst="rect">
            <a:avLst/>
          </a:prstGeom>
          <a:ln>
            <a:solidFill>
              <a:schemeClr val="bg1">
                <a:lumMod val="25000"/>
              </a:schemeClr>
            </a:solidFill>
          </a:ln>
        </p:spPr>
      </p:pic>
      <p:pic>
        <p:nvPicPr>
          <p:cNvPr id="11" name="Picture 10" descr="A screenshot of a cell phone&#10;&#10;Description automatically generated">
            <a:extLst>
              <a:ext uri="{FF2B5EF4-FFF2-40B4-BE49-F238E27FC236}">
                <a16:creationId xmlns:a16="http://schemas.microsoft.com/office/drawing/2014/main" id="{0680F95E-408A-4774-B59B-66CABE1ED5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0182" y="2733224"/>
            <a:ext cx="5487650" cy="3658433"/>
          </a:xfrm>
          <a:prstGeom prst="rect">
            <a:avLst/>
          </a:prstGeom>
          <a:ln>
            <a:solidFill>
              <a:schemeClr val="bg1">
                <a:lumMod val="25000"/>
              </a:schemeClr>
            </a:solidFill>
          </a:ln>
        </p:spPr>
      </p:pic>
    </p:spTree>
    <p:extLst>
      <p:ext uri="{BB962C8B-B14F-4D97-AF65-F5344CB8AC3E}">
        <p14:creationId xmlns:p14="http://schemas.microsoft.com/office/powerpoint/2010/main" val="2728784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D8BE28-7F7A-4216-B140-2BC1EE5E5F97}"/>
              </a:ext>
            </a:extLst>
          </p:cNvPr>
          <p:cNvSpPr>
            <a:spLocks noGrp="1"/>
          </p:cNvSpPr>
          <p:nvPr>
            <p:ph type="title"/>
          </p:nvPr>
        </p:nvSpPr>
        <p:spPr/>
        <p:txBody>
          <a:bodyPr>
            <a:normAutofit/>
          </a:bodyPr>
          <a:lstStyle/>
          <a:p>
            <a:r>
              <a:rPr lang="en-US" sz="4400" dirty="0"/>
              <a:t>Regional Findings – Statistical Testing</a:t>
            </a:r>
          </a:p>
        </p:txBody>
      </p:sp>
      <p:sp>
        <p:nvSpPr>
          <p:cNvPr id="5" name="Content Placeholder 2">
            <a:extLst>
              <a:ext uri="{FF2B5EF4-FFF2-40B4-BE49-F238E27FC236}">
                <a16:creationId xmlns:a16="http://schemas.microsoft.com/office/drawing/2014/main" id="{36D4C242-7847-47BF-A2BD-4040756F1499}"/>
              </a:ext>
            </a:extLst>
          </p:cNvPr>
          <p:cNvSpPr txBox="1">
            <a:spLocks/>
          </p:cNvSpPr>
          <p:nvPr/>
        </p:nvSpPr>
        <p:spPr>
          <a:xfrm>
            <a:off x="1432560" y="23431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a:p>
          <a:p>
            <a:pPr marL="0" indent="0">
              <a:buFont typeface="Wingdings" panose="05000000000000000000" pitchFamily="2" charset="2"/>
              <a:buNone/>
            </a:pPr>
            <a:endParaRPr lang="en-US" dirty="0"/>
          </a:p>
        </p:txBody>
      </p:sp>
      <p:pic>
        <p:nvPicPr>
          <p:cNvPr id="3" name="Picture 2" descr="A screenshot of a cell phone&#10;&#10;Description automatically generated">
            <a:extLst>
              <a:ext uri="{FF2B5EF4-FFF2-40B4-BE49-F238E27FC236}">
                <a16:creationId xmlns:a16="http://schemas.microsoft.com/office/drawing/2014/main" id="{DAE402AF-7E47-4919-8C2F-DA61713AFC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360" y="2733224"/>
            <a:ext cx="5487650" cy="3658433"/>
          </a:xfrm>
          <a:prstGeom prst="rect">
            <a:avLst/>
          </a:prstGeom>
          <a:ln>
            <a:solidFill>
              <a:schemeClr val="bg1">
                <a:lumMod val="25000"/>
              </a:schemeClr>
            </a:solidFill>
          </a:ln>
        </p:spPr>
      </p:pic>
      <p:pic>
        <p:nvPicPr>
          <p:cNvPr id="8" name="Picture 7" descr="A screenshot of a cell phone&#10;&#10;Description automatically generated">
            <a:extLst>
              <a:ext uri="{FF2B5EF4-FFF2-40B4-BE49-F238E27FC236}">
                <a16:creationId xmlns:a16="http://schemas.microsoft.com/office/drawing/2014/main" id="{B7FA5292-E691-45D2-8918-7D029EF732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3992" y="2720548"/>
            <a:ext cx="5487650" cy="3658433"/>
          </a:xfrm>
          <a:prstGeom prst="rect">
            <a:avLst/>
          </a:prstGeom>
          <a:ln>
            <a:solidFill>
              <a:schemeClr val="bg1">
                <a:lumMod val="25000"/>
              </a:schemeClr>
            </a:solidFill>
          </a:ln>
        </p:spPr>
      </p:pic>
    </p:spTree>
    <p:extLst>
      <p:ext uri="{BB962C8B-B14F-4D97-AF65-F5344CB8AC3E}">
        <p14:creationId xmlns:p14="http://schemas.microsoft.com/office/powerpoint/2010/main" val="3536203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D8BE28-7F7A-4216-B140-2BC1EE5E5F97}"/>
              </a:ext>
            </a:extLst>
          </p:cNvPr>
          <p:cNvSpPr>
            <a:spLocks noGrp="1"/>
          </p:cNvSpPr>
          <p:nvPr>
            <p:ph type="title"/>
          </p:nvPr>
        </p:nvSpPr>
        <p:spPr/>
        <p:txBody>
          <a:bodyPr>
            <a:normAutofit/>
          </a:bodyPr>
          <a:lstStyle/>
          <a:p>
            <a:r>
              <a:rPr lang="en-US" sz="4400" dirty="0"/>
              <a:t>Regional Findings – Statistical Testing</a:t>
            </a:r>
          </a:p>
        </p:txBody>
      </p:sp>
      <p:sp>
        <p:nvSpPr>
          <p:cNvPr id="5" name="Content Placeholder 2">
            <a:extLst>
              <a:ext uri="{FF2B5EF4-FFF2-40B4-BE49-F238E27FC236}">
                <a16:creationId xmlns:a16="http://schemas.microsoft.com/office/drawing/2014/main" id="{36D4C242-7847-47BF-A2BD-4040756F1499}"/>
              </a:ext>
            </a:extLst>
          </p:cNvPr>
          <p:cNvSpPr txBox="1">
            <a:spLocks/>
          </p:cNvSpPr>
          <p:nvPr/>
        </p:nvSpPr>
        <p:spPr>
          <a:xfrm>
            <a:off x="1432560" y="23431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a:p>
          <a:p>
            <a:pPr marL="0" indent="0">
              <a:buFont typeface="Wingdings" panose="05000000000000000000" pitchFamily="2" charset="2"/>
              <a:buNone/>
            </a:pPr>
            <a:endParaRPr lang="en-US" dirty="0"/>
          </a:p>
        </p:txBody>
      </p:sp>
      <p:sp>
        <p:nvSpPr>
          <p:cNvPr id="6" name="TextBox 5">
            <a:extLst>
              <a:ext uri="{FF2B5EF4-FFF2-40B4-BE49-F238E27FC236}">
                <a16:creationId xmlns:a16="http://schemas.microsoft.com/office/drawing/2014/main" id="{2A4CEFA8-656B-415D-9C44-36288B475964}"/>
              </a:ext>
            </a:extLst>
          </p:cNvPr>
          <p:cNvSpPr txBox="1"/>
          <p:nvPr/>
        </p:nvSpPr>
        <p:spPr>
          <a:xfrm>
            <a:off x="561703" y="1840790"/>
            <a:ext cx="11353206" cy="1754326"/>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lumMod val="25000"/>
                  </a:schemeClr>
                </a:solidFill>
              </a:rPr>
              <a:t>Null hypothesis: There is no difference between US Regions and the South</a:t>
            </a:r>
          </a:p>
          <a:p>
            <a:pPr marL="285750" indent="-285750">
              <a:buFont typeface="Arial" panose="020B0604020202020204" pitchFamily="34" charset="0"/>
              <a:buChar char="•"/>
            </a:pPr>
            <a:r>
              <a:rPr lang="en-US" dirty="0">
                <a:solidFill>
                  <a:schemeClr val="bg1">
                    <a:lumMod val="25000"/>
                  </a:schemeClr>
                </a:solidFill>
              </a:rPr>
              <a:t>T-test South vs other Regions</a:t>
            </a:r>
          </a:p>
          <a:p>
            <a:pPr marL="285750" indent="-285750">
              <a:buFont typeface="Arial" panose="020B0604020202020204" pitchFamily="34" charset="0"/>
              <a:buChar char="•"/>
            </a:pPr>
            <a:r>
              <a:rPr lang="en-US" dirty="0">
                <a:solidFill>
                  <a:schemeClr val="bg1">
                    <a:lumMod val="25000"/>
                  </a:schemeClr>
                </a:solidFill>
              </a:rPr>
              <a:t>T-value: 0.70529</a:t>
            </a:r>
          </a:p>
          <a:p>
            <a:pPr marL="285750" indent="-285750">
              <a:buFont typeface="Arial" panose="020B0604020202020204" pitchFamily="34" charset="0"/>
              <a:buChar char="•"/>
            </a:pPr>
            <a:r>
              <a:rPr lang="en-US" dirty="0">
                <a:solidFill>
                  <a:schemeClr val="bg1">
                    <a:lumMod val="25000"/>
                  </a:schemeClr>
                </a:solidFill>
              </a:rPr>
              <a:t>P-value: 0.48396</a:t>
            </a:r>
          </a:p>
          <a:p>
            <a:pPr marL="285750" indent="-285750">
              <a:buFont typeface="Arial" panose="020B0604020202020204" pitchFamily="34" charset="0"/>
              <a:buChar char="•"/>
            </a:pPr>
            <a:r>
              <a:rPr lang="en-US" dirty="0">
                <a:solidFill>
                  <a:schemeClr val="bg1">
                    <a:lumMod val="25000"/>
                  </a:schemeClr>
                </a:solidFill>
              </a:rPr>
              <a:t>Our testing shows that we fail to reject the null, there is no difference between the South and the US in 2016</a:t>
            </a:r>
          </a:p>
          <a:p>
            <a:pPr marL="285750" indent="-285750">
              <a:buFont typeface="Arial" panose="020B0604020202020204" pitchFamily="34" charset="0"/>
              <a:buChar char="•"/>
            </a:pPr>
            <a:r>
              <a:rPr lang="en-US" dirty="0">
                <a:solidFill>
                  <a:schemeClr val="bg1">
                    <a:lumMod val="25000"/>
                  </a:schemeClr>
                </a:solidFill>
              </a:rPr>
              <a:t>T-test also shows that the West and the Northeast null hypotheses are rejected – these Regions are different</a:t>
            </a:r>
          </a:p>
        </p:txBody>
      </p:sp>
      <p:pic>
        <p:nvPicPr>
          <p:cNvPr id="7" name="Picture 6" descr="A screenshot of a cell phone&#10;&#10;Description automatically generated">
            <a:extLst>
              <a:ext uri="{FF2B5EF4-FFF2-40B4-BE49-F238E27FC236}">
                <a16:creationId xmlns:a16="http://schemas.microsoft.com/office/drawing/2014/main" id="{E15EE0AC-0C39-4AB7-802A-D9BF84C2A9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9051" y="3539883"/>
            <a:ext cx="5487650" cy="3165764"/>
          </a:xfrm>
          <a:prstGeom prst="rect">
            <a:avLst/>
          </a:prstGeom>
          <a:ln>
            <a:solidFill>
              <a:schemeClr val="bg1">
                <a:lumMod val="25000"/>
              </a:schemeClr>
            </a:solidFill>
          </a:ln>
        </p:spPr>
      </p:pic>
    </p:spTree>
    <p:extLst>
      <p:ext uri="{BB962C8B-B14F-4D97-AF65-F5344CB8AC3E}">
        <p14:creationId xmlns:p14="http://schemas.microsoft.com/office/powerpoint/2010/main" val="3642204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D8BE28-7F7A-4216-B140-2BC1EE5E5F97}"/>
              </a:ext>
            </a:extLst>
          </p:cNvPr>
          <p:cNvSpPr>
            <a:spLocks noGrp="1"/>
          </p:cNvSpPr>
          <p:nvPr>
            <p:ph type="title"/>
          </p:nvPr>
        </p:nvSpPr>
        <p:spPr/>
        <p:txBody>
          <a:bodyPr>
            <a:normAutofit/>
          </a:bodyPr>
          <a:lstStyle/>
          <a:p>
            <a:r>
              <a:rPr lang="en-US" sz="4400" dirty="0"/>
              <a:t>Micro Findings – Georgia</a:t>
            </a:r>
          </a:p>
        </p:txBody>
      </p:sp>
      <p:sp>
        <p:nvSpPr>
          <p:cNvPr id="3" name="Content Placeholder 2">
            <a:extLst>
              <a:ext uri="{FF2B5EF4-FFF2-40B4-BE49-F238E27FC236}">
                <a16:creationId xmlns:a16="http://schemas.microsoft.com/office/drawing/2014/main" id="{E521C252-2E71-4180-B87E-4282048B3CEF}"/>
              </a:ext>
            </a:extLst>
          </p:cNvPr>
          <p:cNvSpPr txBox="1">
            <a:spLocks/>
          </p:cNvSpPr>
          <p:nvPr/>
        </p:nvSpPr>
        <p:spPr>
          <a:xfrm>
            <a:off x="1280160" y="21907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dirty="0"/>
          </a:p>
        </p:txBody>
      </p:sp>
      <p:sp>
        <p:nvSpPr>
          <p:cNvPr id="5" name="Content Placeholder 2">
            <a:extLst>
              <a:ext uri="{FF2B5EF4-FFF2-40B4-BE49-F238E27FC236}">
                <a16:creationId xmlns:a16="http://schemas.microsoft.com/office/drawing/2014/main" id="{36D4C242-7847-47BF-A2BD-4040756F1499}"/>
              </a:ext>
            </a:extLst>
          </p:cNvPr>
          <p:cNvSpPr txBox="1">
            <a:spLocks/>
          </p:cNvSpPr>
          <p:nvPr/>
        </p:nvSpPr>
        <p:spPr>
          <a:xfrm>
            <a:off x="1432560" y="23431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a:p>
          <a:p>
            <a:pPr marL="0" indent="0">
              <a:buFont typeface="Wingdings" panose="05000000000000000000" pitchFamily="2" charset="2"/>
              <a:buNone/>
            </a:pPr>
            <a:endParaRPr lang="en-US" dirty="0"/>
          </a:p>
        </p:txBody>
      </p:sp>
      <p:pic>
        <p:nvPicPr>
          <p:cNvPr id="2" name="Picture 1">
            <a:extLst>
              <a:ext uri="{FF2B5EF4-FFF2-40B4-BE49-F238E27FC236}">
                <a16:creationId xmlns:a16="http://schemas.microsoft.com/office/drawing/2014/main" id="{E666A286-F18F-4A44-82BD-B9C6C70787E6}"/>
              </a:ext>
            </a:extLst>
          </p:cNvPr>
          <p:cNvPicPr>
            <a:picLocks noChangeAspect="1"/>
          </p:cNvPicPr>
          <p:nvPr/>
        </p:nvPicPr>
        <p:blipFill>
          <a:blip r:embed="rId3"/>
          <a:stretch>
            <a:fillRect/>
          </a:stretch>
        </p:blipFill>
        <p:spPr>
          <a:xfrm>
            <a:off x="161109" y="4346283"/>
            <a:ext cx="3905250" cy="2428874"/>
          </a:xfrm>
          <a:prstGeom prst="rect">
            <a:avLst/>
          </a:prstGeom>
          <a:ln>
            <a:solidFill>
              <a:schemeClr val="bg1">
                <a:lumMod val="25000"/>
              </a:schemeClr>
            </a:solidFill>
          </a:ln>
        </p:spPr>
      </p:pic>
      <p:pic>
        <p:nvPicPr>
          <p:cNvPr id="7" name="Picture 6">
            <a:extLst>
              <a:ext uri="{FF2B5EF4-FFF2-40B4-BE49-F238E27FC236}">
                <a16:creationId xmlns:a16="http://schemas.microsoft.com/office/drawing/2014/main" id="{20EC9F5B-FE1D-473D-B8BA-6BC60A2027DB}"/>
              </a:ext>
            </a:extLst>
          </p:cNvPr>
          <p:cNvPicPr>
            <a:picLocks noChangeAspect="1"/>
          </p:cNvPicPr>
          <p:nvPr/>
        </p:nvPicPr>
        <p:blipFill>
          <a:blip r:embed="rId4"/>
          <a:stretch>
            <a:fillRect/>
          </a:stretch>
        </p:blipFill>
        <p:spPr>
          <a:xfrm>
            <a:off x="8198793" y="4346283"/>
            <a:ext cx="3829050" cy="2428875"/>
          </a:xfrm>
          <a:prstGeom prst="rect">
            <a:avLst/>
          </a:prstGeom>
          <a:ln>
            <a:solidFill>
              <a:schemeClr val="bg1">
                <a:lumMod val="25000"/>
              </a:schemeClr>
            </a:solidFill>
          </a:ln>
        </p:spPr>
      </p:pic>
      <p:pic>
        <p:nvPicPr>
          <p:cNvPr id="8" name="Picture 7">
            <a:extLst>
              <a:ext uri="{FF2B5EF4-FFF2-40B4-BE49-F238E27FC236}">
                <a16:creationId xmlns:a16="http://schemas.microsoft.com/office/drawing/2014/main" id="{528CB9DF-CBE2-44ED-92CB-BDAC8F5927AA}"/>
              </a:ext>
            </a:extLst>
          </p:cNvPr>
          <p:cNvPicPr>
            <a:picLocks noChangeAspect="1"/>
          </p:cNvPicPr>
          <p:nvPr/>
        </p:nvPicPr>
        <p:blipFill>
          <a:blip r:embed="rId5"/>
          <a:stretch>
            <a:fillRect/>
          </a:stretch>
        </p:blipFill>
        <p:spPr>
          <a:xfrm>
            <a:off x="4195150" y="4348538"/>
            <a:ext cx="3848100" cy="2426619"/>
          </a:xfrm>
          <a:prstGeom prst="rect">
            <a:avLst/>
          </a:prstGeom>
          <a:ln>
            <a:solidFill>
              <a:schemeClr val="bg1">
                <a:lumMod val="25000"/>
              </a:schemeClr>
            </a:solidFill>
          </a:ln>
        </p:spPr>
      </p:pic>
      <p:sp>
        <p:nvSpPr>
          <p:cNvPr id="9" name="TextBox 8">
            <a:extLst>
              <a:ext uri="{FF2B5EF4-FFF2-40B4-BE49-F238E27FC236}">
                <a16:creationId xmlns:a16="http://schemas.microsoft.com/office/drawing/2014/main" id="{B289F726-96E8-4BED-862B-4279FCB6FC50}"/>
              </a:ext>
            </a:extLst>
          </p:cNvPr>
          <p:cNvSpPr txBox="1"/>
          <p:nvPr/>
        </p:nvSpPr>
        <p:spPr>
          <a:xfrm>
            <a:off x="561703" y="1802228"/>
            <a:ext cx="10499489" cy="2862322"/>
          </a:xfrm>
          <a:prstGeom prst="rect">
            <a:avLst/>
          </a:prstGeom>
          <a:noFill/>
        </p:spPr>
        <p:txBody>
          <a:bodyPr wrap="square" rtlCol="0">
            <a:spAutoFit/>
          </a:bodyPr>
          <a:lstStyle/>
          <a:p>
            <a:pPr marL="285750" indent="-285750">
              <a:buFont typeface="Arial" panose="020B0604020202020204" pitchFamily="34" charset="0"/>
              <a:buChar char="•"/>
            </a:pPr>
            <a:r>
              <a:rPr lang="en-US" dirty="0"/>
              <a:t>As with overall US trends, we see a shift in graduation rate as of 2013</a:t>
            </a:r>
          </a:p>
          <a:p>
            <a:pPr marL="285750" indent="-285750">
              <a:buFont typeface="Arial" panose="020B0604020202020204" pitchFamily="34" charset="0"/>
              <a:buChar char="•"/>
            </a:pPr>
            <a:r>
              <a:rPr lang="en-US" dirty="0"/>
              <a:t>Graduation rate (red trendline) does not seem to be as closely correlated with the factors studied until 2016; 2016 is more aligned when it comes to revenue and graduation rate in GA; which may be due to a lag effect</a:t>
            </a:r>
          </a:p>
          <a:p>
            <a:pPr marL="285750" indent="-285750">
              <a:buFont typeface="Arial" panose="020B0604020202020204" pitchFamily="34" charset="0"/>
              <a:buChar char="•"/>
            </a:pPr>
            <a:r>
              <a:rPr lang="en-US" dirty="0"/>
              <a:t>The jump in graduation rate in GA seems to be more related to the change in parameters for graduation than financials in 2014 and 2015</a:t>
            </a:r>
          </a:p>
          <a:p>
            <a:pPr marL="285750" indent="-285750">
              <a:buFont typeface="Arial" panose="020B0604020202020204" pitchFamily="34" charset="0"/>
              <a:buChar char="•"/>
            </a:pPr>
            <a:r>
              <a:rPr lang="en-US" dirty="0"/>
              <a:t>Georgia financials are lower than the US average:</a:t>
            </a:r>
          </a:p>
          <a:p>
            <a:pPr marL="742950" lvl="2" indent="-285750">
              <a:buFont typeface="Arial" panose="020B0604020202020204" pitchFamily="34" charset="0"/>
              <a:buChar char="•"/>
            </a:pPr>
            <a:r>
              <a:rPr lang="en-US" dirty="0"/>
              <a:t>Teacher salary: -3% vs US</a:t>
            </a:r>
          </a:p>
          <a:p>
            <a:pPr marL="742950" lvl="2" indent="-285750">
              <a:buFont typeface="Arial" panose="020B0604020202020204" pitchFamily="34" charset="0"/>
              <a:buChar char="•"/>
            </a:pPr>
            <a:r>
              <a:rPr lang="en-US" dirty="0"/>
              <a:t>Per student spend: -20% vs US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209226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4400" dirty="0"/>
              <a:t>Motivation</a:t>
            </a:r>
          </a:p>
        </p:txBody>
      </p:sp>
      <p:sp>
        <p:nvSpPr>
          <p:cNvPr id="14" name="Content Placeholder 2"/>
          <p:cNvSpPr>
            <a:spLocks noGrp="1"/>
          </p:cNvSpPr>
          <p:nvPr>
            <p:ph idx="1"/>
          </p:nvPr>
        </p:nvSpPr>
        <p:spPr>
          <a:xfrm>
            <a:off x="1280160" y="1939297"/>
            <a:ext cx="9628632" cy="4672482"/>
          </a:xfrm>
        </p:spPr>
        <p:txBody>
          <a:bodyPr>
            <a:normAutofit fontScale="85000" lnSpcReduction="20000"/>
          </a:bodyPr>
          <a:lstStyle/>
          <a:p>
            <a:pPr marL="0" indent="0">
              <a:buNone/>
            </a:pPr>
            <a:r>
              <a:rPr lang="en-US" sz="2900" dirty="0"/>
              <a:t>NFL </a:t>
            </a:r>
            <a:r>
              <a:rPr lang="en-US" sz="2900" dirty="0">
                <a:sym typeface="Wingdings" panose="05000000000000000000" pitchFamily="2" charset="2"/>
              </a:rPr>
              <a:t>  Radiation  Books  Plastic Waste  Education</a:t>
            </a:r>
          </a:p>
          <a:p>
            <a:pPr marL="0" indent="0">
              <a:buNone/>
            </a:pPr>
            <a:r>
              <a:rPr lang="en-US" sz="2900" b="1" u="sng" dirty="0">
                <a:sym typeface="Wingdings" panose="05000000000000000000" pitchFamily="2" charset="2"/>
              </a:rPr>
              <a:t>Background: </a:t>
            </a:r>
            <a:r>
              <a:rPr lang="en-US" sz="2900" dirty="0">
                <a:sym typeface="Wingdings" panose="05000000000000000000" pitchFamily="2" charset="2"/>
              </a:rPr>
              <a:t>The team decided on Education due to the numerous and robust datasets available, and less so due to personal interest in the topic. </a:t>
            </a:r>
          </a:p>
          <a:p>
            <a:pPr marL="0" indent="0">
              <a:buNone/>
            </a:pPr>
            <a:r>
              <a:rPr lang="en-US" sz="2900" b="1" u="sng" dirty="0">
                <a:sym typeface="Wingdings" panose="05000000000000000000" pitchFamily="2" charset="2"/>
              </a:rPr>
              <a:t>Reasoning:</a:t>
            </a:r>
          </a:p>
          <a:p>
            <a:r>
              <a:rPr lang="en-US" sz="2900" dirty="0">
                <a:sym typeface="Wingdings" panose="05000000000000000000" pitchFamily="2" charset="2"/>
              </a:rPr>
              <a:t>Discoursed topic</a:t>
            </a:r>
          </a:p>
          <a:p>
            <a:r>
              <a:rPr lang="en-US" sz="2900" dirty="0">
                <a:sym typeface="Wingdings" panose="05000000000000000000" pitchFamily="2" charset="2"/>
              </a:rPr>
              <a:t>Relatable topic</a:t>
            </a:r>
          </a:p>
          <a:p>
            <a:r>
              <a:rPr lang="en-US" sz="2900" dirty="0">
                <a:sym typeface="Wingdings" panose="05000000000000000000" pitchFamily="2" charset="2"/>
              </a:rPr>
              <a:t>Digestible topic</a:t>
            </a:r>
          </a:p>
          <a:p>
            <a:r>
              <a:rPr lang="en-US" sz="2900" dirty="0">
                <a:sym typeface="Wingdings" panose="05000000000000000000" pitchFamily="2" charset="2"/>
              </a:rPr>
              <a:t>Enrollment in GT bootcamp</a:t>
            </a:r>
          </a:p>
          <a:p>
            <a:r>
              <a:rPr lang="en-US" sz="2900" dirty="0">
                <a:sym typeface="Wingdings" panose="05000000000000000000" pitchFamily="2" charset="2"/>
              </a:rPr>
              <a:t>David’s kids</a:t>
            </a:r>
            <a:endParaRPr lang="en-US" sz="2900" dirty="0"/>
          </a:p>
          <a:p>
            <a:endParaRPr lang="en-US" dirty="0"/>
          </a:p>
        </p:txBody>
      </p:sp>
      <p:pic>
        <p:nvPicPr>
          <p:cNvPr id="4" name="Picture 3">
            <a:extLst>
              <a:ext uri="{FF2B5EF4-FFF2-40B4-BE49-F238E27FC236}">
                <a16:creationId xmlns:a16="http://schemas.microsoft.com/office/drawing/2014/main" id="{742E5181-E1BB-43BF-9B51-1539B5190E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1979" y="3136303"/>
            <a:ext cx="4965111" cy="3364636"/>
          </a:xfrm>
          <a:prstGeom prst="rect">
            <a:avLst/>
          </a:prstGeom>
          <a:ln>
            <a:solidFill>
              <a:schemeClr val="bg1">
                <a:lumMod val="25000"/>
              </a:schemeClr>
            </a:solidFill>
          </a:ln>
        </p:spPr>
      </p:pic>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6381979B-1EBF-4E02-85CA-78DB404ADA06}"/>
              </a:ext>
            </a:extLst>
          </p:cNvPr>
          <p:cNvSpPr>
            <a:spLocks noGrp="1"/>
          </p:cNvSpPr>
          <p:nvPr>
            <p:ph type="body" idx="1"/>
          </p:nvPr>
        </p:nvSpPr>
        <p:spPr>
          <a:xfrm>
            <a:off x="3838575" y="4589463"/>
            <a:ext cx="6597650" cy="1500187"/>
          </a:xfrm>
        </p:spPr>
        <p:txBody>
          <a:bodyPr>
            <a:noAutofit/>
          </a:bodyPr>
          <a:lstStyle/>
          <a:p>
            <a:r>
              <a:rPr lang="en-US" sz="5400" dirty="0"/>
              <a:t>Implications</a:t>
            </a:r>
          </a:p>
        </p:txBody>
      </p:sp>
      <p:sp>
        <p:nvSpPr>
          <p:cNvPr id="3" name="AutoShape 2" descr="Cheezburger Image 8556780288">
            <a:extLst>
              <a:ext uri="{FF2B5EF4-FFF2-40B4-BE49-F238E27FC236}">
                <a16:creationId xmlns:a16="http://schemas.microsoft.com/office/drawing/2014/main" id="{C086D834-5543-4FB6-B868-AC7648A2C45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8" name="Picture 4" descr="Image result for school cartoons&quot;">
            <a:extLst>
              <a:ext uri="{FF2B5EF4-FFF2-40B4-BE49-F238E27FC236}">
                <a16:creationId xmlns:a16="http://schemas.microsoft.com/office/drawing/2014/main" id="{624954CD-F3A2-4C3C-982A-3D6D610D9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0340" y="277090"/>
            <a:ext cx="5569527" cy="3796146"/>
          </a:xfrm>
          <a:prstGeom prst="rect">
            <a:avLst/>
          </a:prstGeom>
          <a:noFill/>
          <a:ln>
            <a:solidFill>
              <a:schemeClr val="bg1">
                <a:lumMod val="2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19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D8BE28-7F7A-4216-B140-2BC1EE5E5F97}"/>
              </a:ext>
            </a:extLst>
          </p:cNvPr>
          <p:cNvSpPr>
            <a:spLocks noGrp="1"/>
          </p:cNvSpPr>
          <p:nvPr>
            <p:ph type="title"/>
          </p:nvPr>
        </p:nvSpPr>
        <p:spPr/>
        <p:txBody>
          <a:bodyPr>
            <a:normAutofit/>
          </a:bodyPr>
          <a:lstStyle/>
          <a:p>
            <a:r>
              <a:rPr lang="en-US" sz="4400" dirty="0"/>
              <a:t>Implications </a:t>
            </a:r>
          </a:p>
        </p:txBody>
      </p:sp>
      <p:sp>
        <p:nvSpPr>
          <p:cNvPr id="3" name="Content Placeholder 2">
            <a:extLst>
              <a:ext uri="{FF2B5EF4-FFF2-40B4-BE49-F238E27FC236}">
                <a16:creationId xmlns:a16="http://schemas.microsoft.com/office/drawing/2014/main" id="{E521C252-2E71-4180-B87E-4282048B3CEF}"/>
              </a:ext>
            </a:extLst>
          </p:cNvPr>
          <p:cNvSpPr txBox="1">
            <a:spLocks/>
          </p:cNvSpPr>
          <p:nvPr/>
        </p:nvSpPr>
        <p:spPr>
          <a:xfrm>
            <a:off x="523875" y="1828457"/>
            <a:ext cx="11125200" cy="4800942"/>
          </a:xfrm>
          <a:prstGeom prst="rect">
            <a:avLst/>
          </a:prstGeom>
        </p:spPr>
        <p:txBody>
          <a:bodyPr>
            <a:normAutofit fontScale="92500"/>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eaLnBrk="0" fontAlgn="base" hangingPunct="0">
              <a:spcBef>
                <a:spcPct val="0"/>
              </a:spcBef>
              <a:spcAft>
                <a:spcPct val="0"/>
              </a:spcAft>
            </a:pPr>
            <a:r>
              <a:rPr lang="en-US" altLang="en-US" sz="2400" dirty="0">
                <a:latin typeface="Arial" panose="020B0604020202020204" pitchFamily="34" charset="0"/>
              </a:rPr>
              <a:t>Our team found that increases in spends is correlated to higher graduation rates. We believe this implies that if the US spent more on Education (8%), graduation rates would only improve further. </a:t>
            </a:r>
          </a:p>
          <a:p>
            <a:pPr lvl="1" eaLnBrk="0" fontAlgn="base" hangingPunct="0">
              <a:spcBef>
                <a:spcPct val="0"/>
              </a:spcBef>
              <a:spcAft>
                <a:spcPct val="0"/>
              </a:spcAft>
            </a:pPr>
            <a:r>
              <a:rPr lang="en-US" altLang="en-US" sz="2200" u="sng" dirty="0">
                <a:latin typeface="Arial" panose="020B0604020202020204" pitchFamily="34" charset="0"/>
              </a:rPr>
              <a:t>For discussion:</a:t>
            </a:r>
            <a:r>
              <a:rPr lang="en-US" altLang="en-US" sz="2200" dirty="0">
                <a:latin typeface="Arial" panose="020B0604020202020204" pitchFamily="34" charset="0"/>
              </a:rPr>
              <a:t> Do you agree or disagree? Why?</a:t>
            </a:r>
          </a:p>
          <a:p>
            <a:pPr lvl="1" eaLnBrk="0" fontAlgn="base" hangingPunct="0">
              <a:spcBef>
                <a:spcPct val="0"/>
              </a:spcBef>
              <a:spcAft>
                <a:spcPct val="0"/>
              </a:spcAft>
            </a:pPr>
            <a:r>
              <a:rPr lang="en-US" altLang="en-US" sz="2200" u="sng" dirty="0">
                <a:latin typeface="Arial" panose="020B0604020202020204" pitchFamily="34" charset="0"/>
              </a:rPr>
              <a:t>For discussion:</a:t>
            </a:r>
            <a:r>
              <a:rPr lang="en-US" altLang="en-US" sz="2200" dirty="0">
                <a:latin typeface="Arial" panose="020B0604020202020204" pitchFamily="34" charset="0"/>
              </a:rPr>
              <a:t> Was the US increase in recent years in teacher salary and other spends surprising to you? Why or why not?</a:t>
            </a:r>
          </a:p>
          <a:p>
            <a:pPr eaLnBrk="0" fontAlgn="base" hangingPunct="0">
              <a:spcBef>
                <a:spcPct val="0"/>
              </a:spcBef>
              <a:spcAft>
                <a:spcPct val="0"/>
              </a:spcAft>
            </a:pPr>
            <a:endParaRPr lang="en-US" altLang="en-US" sz="2400" dirty="0">
              <a:latin typeface="Arial" panose="020B0604020202020204" pitchFamily="34" charset="0"/>
            </a:endParaRPr>
          </a:p>
          <a:p>
            <a:pPr eaLnBrk="0" fontAlgn="base" hangingPunct="0">
              <a:spcBef>
                <a:spcPct val="0"/>
              </a:spcBef>
              <a:spcAft>
                <a:spcPct val="0"/>
              </a:spcAft>
            </a:pPr>
            <a:r>
              <a:rPr lang="en-US" altLang="en-US" sz="2400" dirty="0">
                <a:latin typeface="Arial" panose="020B0604020202020204" pitchFamily="34" charset="0"/>
              </a:rPr>
              <a:t>Our team found that the South is not different from the rest of the US in terms of Graduation rates (fail to reject the null hypothesis), yet the West and Northeast are different than the rest of the US. We believe this is in the West, due to more revenues, and in the Northeast is due to smaller populations and therefore lower student:teacher ratio. We believe that our statistical test further strengthens our evidence that more money dedicated to Education would raise the graduation rate.</a:t>
            </a:r>
          </a:p>
          <a:p>
            <a:pPr eaLnBrk="0" fontAlgn="base" hangingPunct="0">
              <a:spcBef>
                <a:spcPct val="0"/>
              </a:spcBef>
              <a:spcAft>
                <a:spcPct val="0"/>
              </a:spcAft>
            </a:pPr>
            <a:r>
              <a:rPr lang="en-US" altLang="en-US" u="sng" dirty="0">
                <a:latin typeface="Arial" panose="020B0604020202020204" pitchFamily="34" charset="0"/>
              </a:rPr>
              <a:t>For discussion:</a:t>
            </a:r>
            <a:r>
              <a:rPr lang="en-US" altLang="en-US" dirty="0">
                <a:latin typeface="Arial" panose="020B0604020202020204" pitchFamily="34" charset="0"/>
              </a:rPr>
              <a:t> Do you agree or disagree? Why?</a:t>
            </a:r>
          </a:p>
          <a:p>
            <a:pPr eaLnBrk="0" fontAlgn="base" hangingPunct="0">
              <a:spcBef>
                <a:spcPct val="0"/>
              </a:spcBef>
              <a:spcAft>
                <a:spcPct val="0"/>
              </a:spcAft>
            </a:pPr>
            <a:endParaRPr lang="en-US" altLang="en-US" sz="2400" dirty="0">
              <a:latin typeface="Arial" panose="020B0604020202020204" pitchFamily="34" charset="0"/>
            </a:endParaRPr>
          </a:p>
          <a:p>
            <a:pPr eaLnBrk="0" fontAlgn="base" hangingPunct="0">
              <a:spcBef>
                <a:spcPct val="0"/>
              </a:spcBef>
              <a:spcAft>
                <a:spcPct val="0"/>
              </a:spcAft>
            </a:pPr>
            <a:endParaRPr lang="en-US" altLang="en-US" sz="2400" dirty="0">
              <a:latin typeface="Arial" panose="020B0604020202020204" pitchFamily="34" charset="0"/>
            </a:endParaRPr>
          </a:p>
          <a:p>
            <a:pPr marL="0" indent="0" eaLnBrk="0" fontAlgn="base" hangingPunct="0">
              <a:spcBef>
                <a:spcPct val="0"/>
              </a:spcBef>
              <a:spcAft>
                <a:spcPct val="0"/>
              </a:spcAft>
              <a:buNone/>
            </a:pPr>
            <a:endParaRPr lang="en-US" altLang="en-US" sz="2400" dirty="0">
              <a:latin typeface="Arial" panose="020B0604020202020204" pitchFamily="34" charset="0"/>
            </a:endParaRPr>
          </a:p>
          <a:p>
            <a:pPr marL="0" indent="0" eaLnBrk="0" fontAlgn="base" hangingPunct="0">
              <a:spcBef>
                <a:spcPct val="0"/>
              </a:spcBef>
              <a:spcAft>
                <a:spcPct val="0"/>
              </a:spcAft>
              <a:buNone/>
            </a:pPr>
            <a:endParaRPr lang="en-US" altLang="en-US" sz="2400" dirty="0">
              <a:latin typeface="Arial" panose="020B0604020202020204" pitchFamily="34" charset="0"/>
            </a:endParaRPr>
          </a:p>
          <a:p>
            <a:pPr marL="0" indent="0">
              <a:buNone/>
            </a:pPr>
            <a:endParaRPr lang="en-US" dirty="0"/>
          </a:p>
          <a:p>
            <a:pPr marL="0" indent="0">
              <a:buFont typeface="Wingdings" panose="05000000000000000000" pitchFamily="2" charset="2"/>
              <a:buNone/>
            </a:pPr>
            <a:endParaRPr lang="en-US" dirty="0"/>
          </a:p>
        </p:txBody>
      </p:sp>
    </p:spTree>
    <p:extLst>
      <p:ext uri="{BB962C8B-B14F-4D97-AF65-F5344CB8AC3E}">
        <p14:creationId xmlns:p14="http://schemas.microsoft.com/office/powerpoint/2010/main" val="3006035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D8BE28-7F7A-4216-B140-2BC1EE5E5F97}"/>
              </a:ext>
            </a:extLst>
          </p:cNvPr>
          <p:cNvSpPr>
            <a:spLocks noGrp="1"/>
          </p:cNvSpPr>
          <p:nvPr>
            <p:ph type="title"/>
          </p:nvPr>
        </p:nvSpPr>
        <p:spPr/>
        <p:txBody>
          <a:bodyPr>
            <a:normAutofit/>
          </a:bodyPr>
          <a:lstStyle/>
          <a:p>
            <a:r>
              <a:rPr lang="en-US" sz="4400" dirty="0"/>
              <a:t>Implications </a:t>
            </a:r>
          </a:p>
        </p:txBody>
      </p:sp>
      <p:sp>
        <p:nvSpPr>
          <p:cNvPr id="3" name="Content Placeholder 2">
            <a:extLst>
              <a:ext uri="{FF2B5EF4-FFF2-40B4-BE49-F238E27FC236}">
                <a16:creationId xmlns:a16="http://schemas.microsoft.com/office/drawing/2014/main" id="{E521C252-2E71-4180-B87E-4282048B3CEF}"/>
              </a:ext>
            </a:extLst>
          </p:cNvPr>
          <p:cNvSpPr txBox="1">
            <a:spLocks/>
          </p:cNvSpPr>
          <p:nvPr/>
        </p:nvSpPr>
        <p:spPr>
          <a:xfrm>
            <a:off x="523875" y="1962147"/>
            <a:ext cx="11125200" cy="4667251"/>
          </a:xfrm>
          <a:prstGeom prst="rect">
            <a:avLst/>
          </a:prstGeom>
        </p:spPr>
        <p:txBody>
          <a:bodyPr>
            <a:normAutofit fontScale="92500" lnSpcReduction="10000"/>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eaLnBrk="0" fontAlgn="base" hangingPunct="0">
              <a:spcBef>
                <a:spcPct val="0"/>
              </a:spcBef>
              <a:spcAft>
                <a:spcPct val="0"/>
              </a:spcAft>
            </a:pPr>
            <a:endParaRPr lang="en-US" altLang="en-US" sz="2400" dirty="0">
              <a:latin typeface="Arial" panose="020B0604020202020204" pitchFamily="34" charset="0"/>
            </a:endParaRPr>
          </a:p>
          <a:p>
            <a:pPr eaLnBrk="0" fontAlgn="base" hangingPunct="0">
              <a:spcBef>
                <a:spcPct val="0"/>
              </a:spcBef>
              <a:spcAft>
                <a:spcPct val="0"/>
              </a:spcAft>
            </a:pPr>
            <a:r>
              <a:rPr lang="en-US" altLang="en-US" sz="2400" dirty="0">
                <a:latin typeface="Arial" panose="020B0604020202020204" pitchFamily="34" charset="0"/>
              </a:rPr>
              <a:t>Our team found that the GA graduation rate in recent years is about 4% lower than the national average. The lower graduation rate combined with the fact that GA pays its teachers less, and spends less per student than national average means to us that if GA as a state invested more in Education, the graduation rate would improve to be more inline with US average.</a:t>
            </a:r>
          </a:p>
          <a:p>
            <a:pPr lvl="1" eaLnBrk="0" fontAlgn="base" hangingPunct="0">
              <a:spcBef>
                <a:spcPct val="0"/>
              </a:spcBef>
              <a:spcAft>
                <a:spcPct val="0"/>
              </a:spcAft>
            </a:pPr>
            <a:r>
              <a:rPr lang="en-US" altLang="en-US" sz="2200" u="sng" dirty="0">
                <a:latin typeface="Arial" panose="020B0604020202020204" pitchFamily="34" charset="0"/>
              </a:rPr>
              <a:t>For discussion:</a:t>
            </a:r>
            <a:r>
              <a:rPr lang="en-US" altLang="en-US" sz="2200" dirty="0">
                <a:latin typeface="Arial" panose="020B0604020202020204" pitchFamily="34" charset="0"/>
              </a:rPr>
              <a:t> Do you agree or disagree? Why?</a:t>
            </a:r>
          </a:p>
          <a:p>
            <a:pPr marL="0" indent="0" eaLnBrk="0" fontAlgn="base" hangingPunct="0">
              <a:spcBef>
                <a:spcPct val="0"/>
              </a:spcBef>
              <a:spcAft>
                <a:spcPct val="0"/>
              </a:spcAft>
              <a:buNone/>
            </a:pPr>
            <a:endParaRPr lang="en-US" altLang="en-US" sz="2400" dirty="0">
              <a:latin typeface="Arial" panose="020B0604020202020204" pitchFamily="34" charset="0"/>
            </a:endParaRPr>
          </a:p>
          <a:p>
            <a:pPr eaLnBrk="0" fontAlgn="base" hangingPunct="0">
              <a:spcBef>
                <a:spcPct val="0"/>
              </a:spcBef>
              <a:spcAft>
                <a:spcPct val="0"/>
              </a:spcAft>
            </a:pPr>
            <a:r>
              <a:rPr lang="en-US" altLang="en-US" sz="2400" dirty="0">
                <a:latin typeface="Arial" panose="020B0604020202020204" pitchFamily="34" charset="0"/>
              </a:rPr>
              <a:t>Although not specifically revealed in the presentation, some of the top five states in terms of spending have among the worst graduation rates. Our team believes it’s at least partly due to those states playing “catch-up” and that they have not quite met the curve yet. It may also be partly due to the quality of teachers, as well as possibly a higher teacher:student ratio than average. </a:t>
            </a:r>
          </a:p>
          <a:p>
            <a:pPr lvl="1" eaLnBrk="0" fontAlgn="base" hangingPunct="0">
              <a:spcBef>
                <a:spcPct val="0"/>
              </a:spcBef>
              <a:spcAft>
                <a:spcPct val="0"/>
              </a:spcAft>
            </a:pPr>
            <a:r>
              <a:rPr lang="en-US" altLang="en-US" sz="2200" u="sng" dirty="0">
                <a:latin typeface="Arial" panose="020B0604020202020204" pitchFamily="34" charset="0"/>
              </a:rPr>
              <a:t>For discussion:</a:t>
            </a:r>
            <a:r>
              <a:rPr lang="en-US" altLang="en-US" sz="2200" dirty="0">
                <a:latin typeface="Arial" panose="020B0604020202020204" pitchFamily="34" charset="0"/>
              </a:rPr>
              <a:t> Do you agree or disagree? Why?</a:t>
            </a:r>
          </a:p>
          <a:p>
            <a:pPr eaLnBrk="0" fontAlgn="base" hangingPunct="0">
              <a:spcBef>
                <a:spcPct val="0"/>
              </a:spcBef>
              <a:spcAft>
                <a:spcPct val="0"/>
              </a:spcAft>
            </a:pPr>
            <a:endParaRPr lang="en-US" altLang="en-US" sz="2400" dirty="0">
              <a:latin typeface="Arial" panose="020B0604020202020204" pitchFamily="34" charset="0"/>
            </a:endParaRPr>
          </a:p>
          <a:p>
            <a:pPr eaLnBrk="0" fontAlgn="base" hangingPunct="0">
              <a:spcBef>
                <a:spcPct val="0"/>
              </a:spcBef>
              <a:spcAft>
                <a:spcPct val="0"/>
              </a:spcAft>
            </a:pPr>
            <a:endParaRPr lang="en-US" altLang="en-US" sz="2400" dirty="0">
              <a:latin typeface="Arial" panose="020B0604020202020204" pitchFamily="34" charset="0"/>
            </a:endParaRPr>
          </a:p>
          <a:p>
            <a:pPr marL="0" indent="0" eaLnBrk="0" fontAlgn="base" hangingPunct="0">
              <a:spcBef>
                <a:spcPct val="0"/>
              </a:spcBef>
              <a:spcAft>
                <a:spcPct val="0"/>
              </a:spcAft>
              <a:buNone/>
            </a:pPr>
            <a:endParaRPr lang="en-US" altLang="en-US" sz="2400" dirty="0">
              <a:latin typeface="Arial" panose="020B0604020202020204" pitchFamily="34" charset="0"/>
            </a:endParaRPr>
          </a:p>
          <a:p>
            <a:pPr marL="0" indent="0" eaLnBrk="0" fontAlgn="base" hangingPunct="0">
              <a:spcBef>
                <a:spcPct val="0"/>
              </a:spcBef>
              <a:spcAft>
                <a:spcPct val="0"/>
              </a:spcAft>
              <a:buNone/>
            </a:pPr>
            <a:endParaRPr lang="en-US" altLang="en-US" sz="2400" dirty="0">
              <a:latin typeface="Arial" panose="020B0604020202020204" pitchFamily="34" charset="0"/>
            </a:endParaRPr>
          </a:p>
          <a:p>
            <a:pPr marL="0" indent="0">
              <a:buNone/>
            </a:pPr>
            <a:endParaRPr lang="en-US" dirty="0"/>
          </a:p>
          <a:p>
            <a:pPr marL="0" indent="0">
              <a:buFont typeface="Wingdings" panose="05000000000000000000" pitchFamily="2" charset="2"/>
              <a:buNone/>
            </a:pPr>
            <a:endParaRPr lang="en-US" dirty="0"/>
          </a:p>
        </p:txBody>
      </p:sp>
    </p:spTree>
    <p:extLst>
      <p:ext uri="{BB962C8B-B14F-4D97-AF65-F5344CB8AC3E}">
        <p14:creationId xmlns:p14="http://schemas.microsoft.com/office/powerpoint/2010/main" val="2962490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02A406-480C-45E6-BF5B-28E32EBE44C8}"/>
              </a:ext>
            </a:extLst>
          </p:cNvPr>
          <p:cNvSpPr>
            <a:spLocks noGrp="1"/>
          </p:cNvSpPr>
          <p:nvPr>
            <p:ph type="title"/>
          </p:nvPr>
        </p:nvSpPr>
        <p:spPr/>
        <p:txBody>
          <a:bodyPr>
            <a:normAutofit/>
          </a:bodyPr>
          <a:lstStyle/>
          <a:p>
            <a:r>
              <a:rPr lang="en-US" sz="4400" dirty="0"/>
              <a:t>Appendix</a:t>
            </a:r>
          </a:p>
        </p:txBody>
      </p:sp>
      <p:pic>
        <p:nvPicPr>
          <p:cNvPr id="4102" name="Picture 6" descr="Parker cartoon: Back to school">
            <a:extLst>
              <a:ext uri="{FF2B5EF4-FFF2-40B4-BE49-F238E27FC236}">
                <a16:creationId xmlns:a16="http://schemas.microsoft.com/office/drawing/2014/main" id="{349D16FE-6839-4AB6-9B57-A1C980089A8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476978" y="2336005"/>
            <a:ext cx="5079999" cy="4055651"/>
          </a:xfrm>
          <a:prstGeom prst="rect">
            <a:avLst/>
          </a:prstGeom>
          <a:noFill/>
          <a:ln>
            <a:solidFill>
              <a:schemeClr val="bg1">
                <a:lumMod val="2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577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56105-3BA3-4427-B07B-91D791BBBB39}"/>
              </a:ext>
            </a:extLst>
          </p:cNvPr>
          <p:cNvSpPr>
            <a:spLocks noGrp="1"/>
          </p:cNvSpPr>
          <p:nvPr>
            <p:ph type="title"/>
          </p:nvPr>
        </p:nvSpPr>
        <p:spPr/>
        <p:txBody>
          <a:bodyPr>
            <a:normAutofit/>
          </a:bodyPr>
          <a:lstStyle/>
          <a:p>
            <a:r>
              <a:rPr lang="en-US" sz="4400" dirty="0"/>
              <a:t>US Public Schools Overview</a:t>
            </a:r>
          </a:p>
        </p:txBody>
      </p:sp>
      <p:sp>
        <p:nvSpPr>
          <p:cNvPr id="4" name="Content Placeholder 2">
            <a:extLst>
              <a:ext uri="{FF2B5EF4-FFF2-40B4-BE49-F238E27FC236}">
                <a16:creationId xmlns:a16="http://schemas.microsoft.com/office/drawing/2014/main" id="{AFE60E3E-7024-44B5-8D0E-656DD221F09B}"/>
              </a:ext>
            </a:extLst>
          </p:cNvPr>
          <p:cNvSpPr txBox="1">
            <a:spLocks/>
          </p:cNvSpPr>
          <p:nvPr/>
        </p:nvSpPr>
        <p:spPr>
          <a:xfrm>
            <a:off x="1280160" y="1967344"/>
            <a:ext cx="9628632" cy="4890655"/>
          </a:xfrm>
          <a:prstGeom prst="rect">
            <a:avLst/>
          </a:prstGeom>
        </p:spPr>
        <p:txBody>
          <a:bodyPr>
            <a:normAutofit fontScale="77500" lnSpcReduction="20000"/>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r>
              <a:rPr lang="en-US" sz="2600" dirty="0"/>
              <a:t>~57m students attended elementary, middle, and high schools across the US in 2019</a:t>
            </a:r>
          </a:p>
          <a:p>
            <a:pPr lvl="1"/>
            <a:r>
              <a:rPr lang="en-US" sz="2600" dirty="0"/>
              <a:t>Highest enrollment ever reported for public schools</a:t>
            </a:r>
          </a:p>
          <a:p>
            <a:pPr marL="457200" lvl="1" indent="0">
              <a:buNone/>
            </a:pPr>
            <a:endParaRPr lang="en-US" sz="2600" dirty="0"/>
          </a:p>
          <a:p>
            <a:r>
              <a:rPr lang="en-US" sz="2600" dirty="0"/>
              <a:t>3.7m teachers 2019</a:t>
            </a:r>
          </a:p>
          <a:p>
            <a:pPr lvl="1"/>
            <a:r>
              <a:rPr lang="en-US" sz="2600" dirty="0"/>
              <a:t>Average salary $59k</a:t>
            </a:r>
          </a:p>
          <a:p>
            <a:pPr marL="457200" lvl="1" indent="0">
              <a:buNone/>
            </a:pPr>
            <a:endParaRPr lang="en-US" sz="2600" dirty="0"/>
          </a:p>
          <a:p>
            <a:r>
              <a:rPr lang="en-US" sz="2600" dirty="0"/>
              <a:t>US gov’t allocates 8% to public schools ($706B)</a:t>
            </a:r>
          </a:p>
          <a:p>
            <a:endParaRPr lang="en-US" sz="2600" dirty="0"/>
          </a:p>
          <a:p>
            <a:r>
              <a:rPr lang="en-US" sz="2600" dirty="0"/>
              <a:t>Best graduation rate:</a:t>
            </a:r>
          </a:p>
          <a:p>
            <a:pPr lvl="1"/>
            <a:r>
              <a:rPr lang="en-US" sz="2600" dirty="0"/>
              <a:t>Missouri 88%</a:t>
            </a:r>
          </a:p>
          <a:p>
            <a:pPr marL="457200" lvl="1" indent="0">
              <a:buNone/>
            </a:pPr>
            <a:endParaRPr lang="en-US" sz="2600" dirty="0"/>
          </a:p>
          <a:p>
            <a:r>
              <a:rPr lang="en-US" sz="2600" dirty="0"/>
              <a:t>Worst graduation rate:</a:t>
            </a:r>
          </a:p>
          <a:p>
            <a:pPr lvl="1"/>
            <a:r>
              <a:rPr lang="en-US" sz="2600" dirty="0"/>
              <a:t>DC 69%</a:t>
            </a:r>
          </a:p>
          <a:p>
            <a:pPr marL="0" indent="0" eaLnBrk="0" fontAlgn="base" hangingPunct="0">
              <a:spcBef>
                <a:spcPct val="0"/>
              </a:spcBef>
              <a:spcAft>
                <a:spcPct val="0"/>
              </a:spcAft>
              <a:buNone/>
            </a:pPr>
            <a:endParaRPr lang="en-US" altLang="en-US" sz="2300" dirty="0">
              <a:latin typeface="Arial" panose="020B0604020202020204" pitchFamily="34" charset="0"/>
            </a:endParaRPr>
          </a:p>
          <a:p>
            <a:pPr marL="0" indent="0">
              <a:buNone/>
            </a:pPr>
            <a:endParaRPr lang="en-US" dirty="0"/>
          </a:p>
          <a:p>
            <a:pPr marL="0" indent="0">
              <a:buFont typeface="Wingdings" panose="05000000000000000000" pitchFamily="2" charset="2"/>
              <a:buNone/>
            </a:pPr>
            <a:endParaRPr lang="en-US" dirty="0"/>
          </a:p>
        </p:txBody>
      </p:sp>
      <p:sp>
        <p:nvSpPr>
          <p:cNvPr id="3" name="TextBox 2">
            <a:extLst>
              <a:ext uri="{FF2B5EF4-FFF2-40B4-BE49-F238E27FC236}">
                <a16:creationId xmlns:a16="http://schemas.microsoft.com/office/drawing/2014/main" id="{F25ADE79-814C-4974-A9F5-4F641658B69B}"/>
              </a:ext>
            </a:extLst>
          </p:cNvPr>
          <p:cNvSpPr txBox="1"/>
          <p:nvPr/>
        </p:nvSpPr>
        <p:spPr>
          <a:xfrm>
            <a:off x="10182226" y="6553200"/>
            <a:ext cx="1962150" cy="276999"/>
          </a:xfrm>
          <a:prstGeom prst="rect">
            <a:avLst/>
          </a:prstGeom>
          <a:noFill/>
        </p:spPr>
        <p:txBody>
          <a:bodyPr wrap="square" rtlCol="0">
            <a:spAutoFit/>
          </a:bodyPr>
          <a:lstStyle/>
          <a:p>
            <a:r>
              <a:rPr lang="en-US" sz="1200" dirty="0">
                <a:solidFill>
                  <a:schemeClr val="bg1">
                    <a:lumMod val="10000"/>
                  </a:schemeClr>
                </a:solidFill>
              </a:rPr>
              <a:t>Source: </a:t>
            </a:r>
            <a:r>
              <a:rPr lang="en-US" sz="1200" dirty="0">
                <a:hlinkClick r:id="rId3">
                  <a:extLst>
                    <a:ext uri="{A12FA001-AC4F-418D-AE19-62706E023703}">
                      <ahyp:hlinkClr xmlns:ahyp="http://schemas.microsoft.com/office/drawing/2018/hyperlinkcolor" val="tx"/>
                    </a:ext>
                  </a:extLst>
                </a:hlinkClick>
              </a:rPr>
              <a:t>https://nces.ed.gov/</a:t>
            </a:r>
            <a:endParaRPr lang="en-US" sz="1200" dirty="0"/>
          </a:p>
        </p:txBody>
      </p:sp>
    </p:spTree>
    <p:extLst>
      <p:ext uri="{BB962C8B-B14F-4D97-AF65-F5344CB8AC3E}">
        <p14:creationId xmlns:p14="http://schemas.microsoft.com/office/powerpoint/2010/main" val="3906816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56105-3BA3-4427-B07B-91D791BBBB39}"/>
              </a:ext>
            </a:extLst>
          </p:cNvPr>
          <p:cNvSpPr>
            <a:spLocks noGrp="1"/>
          </p:cNvSpPr>
          <p:nvPr>
            <p:ph type="title"/>
          </p:nvPr>
        </p:nvSpPr>
        <p:spPr/>
        <p:txBody>
          <a:bodyPr>
            <a:normAutofit/>
          </a:bodyPr>
          <a:lstStyle/>
          <a:p>
            <a:r>
              <a:rPr lang="en-US" sz="4400" dirty="0"/>
              <a:t>US v GA Average Teacher Salary</a:t>
            </a:r>
          </a:p>
        </p:txBody>
      </p:sp>
      <p:pic>
        <p:nvPicPr>
          <p:cNvPr id="3" name="Picture 2">
            <a:extLst>
              <a:ext uri="{FF2B5EF4-FFF2-40B4-BE49-F238E27FC236}">
                <a16:creationId xmlns:a16="http://schemas.microsoft.com/office/drawing/2014/main" id="{CA1DE44C-DD54-41AC-8C10-3B31FFBE85D9}"/>
              </a:ext>
            </a:extLst>
          </p:cNvPr>
          <p:cNvPicPr>
            <a:picLocks noChangeAspect="1"/>
          </p:cNvPicPr>
          <p:nvPr/>
        </p:nvPicPr>
        <p:blipFill>
          <a:blip r:embed="rId2"/>
          <a:stretch>
            <a:fillRect/>
          </a:stretch>
        </p:blipFill>
        <p:spPr>
          <a:xfrm>
            <a:off x="989784" y="2929479"/>
            <a:ext cx="4438650" cy="2809875"/>
          </a:xfrm>
          <a:prstGeom prst="rect">
            <a:avLst/>
          </a:prstGeom>
          <a:ln>
            <a:solidFill>
              <a:schemeClr val="bg1">
                <a:lumMod val="25000"/>
              </a:schemeClr>
            </a:solidFill>
          </a:ln>
        </p:spPr>
      </p:pic>
      <p:pic>
        <p:nvPicPr>
          <p:cNvPr id="6" name="Picture 5">
            <a:extLst>
              <a:ext uri="{FF2B5EF4-FFF2-40B4-BE49-F238E27FC236}">
                <a16:creationId xmlns:a16="http://schemas.microsoft.com/office/drawing/2014/main" id="{A84F17E4-CE3B-4B6E-A0D6-A0BEB4C33A0E}"/>
              </a:ext>
            </a:extLst>
          </p:cNvPr>
          <p:cNvPicPr>
            <a:picLocks noChangeAspect="1"/>
          </p:cNvPicPr>
          <p:nvPr/>
        </p:nvPicPr>
        <p:blipFill>
          <a:blip r:embed="rId3"/>
          <a:stretch>
            <a:fillRect/>
          </a:stretch>
        </p:blipFill>
        <p:spPr>
          <a:xfrm>
            <a:off x="6470142" y="2929479"/>
            <a:ext cx="4438650" cy="2809875"/>
          </a:xfrm>
          <a:prstGeom prst="rect">
            <a:avLst/>
          </a:prstGeom>
          <a:ln>
            <a:solidFill>
              <a:schemeClr val="bg1">
                <a:lumMod val="25000"/>
              </a:schemeClr>
            </a:solidFill>
          </a:ln>
        </p:spPr>
      </p:pic>
    </p:spTree>
    <p:extLst>
      <p:ext uri="{BB962C8B-B14F-4D97-AF65-F5344CB8AC3E}">
        <p14:creationId xmlns:p14="http://schemas.microsoft.com/office/powerpoint/2010/main" val="981565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56105-3BA3-4427-B07B-91D791BBBB39}"/>
              </a:ext>
            </a:extLst>
          </p:cNvPr>
          <p:cNvSpPr>
            <a:spLocks noGrp="1"/>
          </p:cNvSpPr>
          <p:nvPr>
            <p:ph type="title"/>
          </p:nvPr>
        </p:nvSpPr>
        <p:spPr/>
        <p:txBody>
          <a:bodyPr>
            <a:normAutofit/>
          </a:bodyPr>
          <a:lstStyle/>
          <a:p>
            <a:r>
              <a:rPr lang="en-US" sz="4400" dirty="0"/>
              <a:t>US v GA Educational Revenue</a:t>
            </a:r>
          </a:p>
        </p:txBody>
      </p:sp>
      <p:pic>
        <p:nvPicPr>
          <p:cNvPr id="4" name="Picture 3">
            <a:extLst>
              <a:ext uri="{FF2B5EF4-FFF2-40B4-BE49-F238E27FC236}">
                <a16:creationId xmlns:a16="http://schemas.microsoft.com/office/drawing/2014/main" id="{8ACCD9A9-DB1E-4662-B745-6BAE301CE7B3}"/>
              </a:ext>
            </a:extLst>
          </p:cNvPr>
          <p:cNvPicPr>
            <a:picLocks noChangeAspect="1"/>
          </p:cNvPicPr>
          <p:nvPr/>
        </p:nvPicPr>
        <p:blipFill>
          <a:blip r:embed="rId2"/>
          <a:stretch>
            <a:fillRect/>
          </a:stretch>
        </p:blipFill>
        <p:spPr>
          <a:xfrm>
            <a:off x="660899" y="2458811"/>
            <a:ext cx="5305425" cy="3638550"/>
          </a:xfrm>
          <a:prstGeom prst="rect">
            <a:avLst/>
          </a:prstGeom>
          <a:ln>
            <a:solidFill>
              <a:schemeClr val="bg1">
                <a:lumMod val="25000"/>
              </a:schemeClr>
            </a:solidFill>
          </a:ln>
        </p:spPr>
      </p:pic>
      <p:pic>
        <p:nvPicPr>
          <p:cNvPr id="6" name="Picture 5">
            <a:extLst>
              <a:ext uri="{FF2B5EF4-FFF2-40B4-BE49-F238E27FC236}">
                <a16:creationId xmlns:a16="http://schemas.microsoft.com/office/drawing/2014/main" id="{36FC75D9-C7DC-4695-B104-792303CD7A00}"/>
              </a:ext>
            </a:extLst>
          </p:cNvPr>
          <p:cNvPicPr>
            <a:picLocks noChangeAspect="1"/>
          </p:cNvPicPr>
          <p:nvPr/>
        </p:nvPicPr>
        <p:blipFill>
          <a:blip r:embed="rId3"/>
          <a:stretch>
            <a:fillRect/>
          </a:stretch>
        </p:blipFill>
        <p:spPr>
          <a:xfrm>
            <a:off x="6454276" y="2458811"/>
            <a:ext cx="5076825" cy="3686175"/>
          </a:xfrm>
          <a:prstGeom prst="rect">
            <a:avLst/>
          </a:prstGeom>
          <a:ln>
            <a:solidFill>
              <a:schemeClr val="bg1">
                <a:lumMod val="25000"/>
              </a:schemeClr>
            </a:solidFill>
          </a:ln>
        </p:spPr>
      </p:pic>
    </p:spTree>
    <p:extLst>
      <p:ext uri="{BB962C8B-B14F-4D97-AF65-F5344CB8AC3E}">
        <p14:creationId xmlns:p14="http://schemas.microsoft.com/office/powerpoint/2010/main" val="530721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0FC9AA1-D9B2-41D8-9969-8DE5F0683BDE}"/>
              </a:ext>
            </a:extLst>
          </p:cNvPr>
          <p:cNvPicPr>
            <a:picLocks noChangeAspect="1"/>
          </p:cNvPicPr>
          <p:nvPr/>
        </p:nvPicPr>
        <p:blipFill>
          <a:blip r:embed="rId2"/>
          <a:stretch>
            <a:fillRect/>
          </a:stretch>
        </p:blipFill>
        <p:spPr>
          <a:xfrm>
            <a:off x="1738312" y="702945"/>
            <a:ext cx="8715375" cy="5972175"/>
          </a:xfrm>
          <a:prstGeom prst="rect">
            <a:avLst/>
          </a:prstGeom>
        </p:spPr>
      </p:pic>
    </p:spTree>
    <p:extLst>
      <p:ext uri="{BB962C8B-B14F-4D97-AF65-F5344CB8AC3E}">
        <p14:creationId xmlns:p14="http://schemas.microsoft.com/office/powerpoint/2010/main" val="438095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DF9E4C8A-70FF-4784-97CB-C454C988D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9703" y="875210"/>
            <a:ext cx="4972594" cy="5773783"/>
          </a:xfrm>
          <a:prstGeom prst="rect">
            <a:avLst/>
          </a:prstGeom>
          <a:ln>
            <a:solidFill>
              <a:schemeClr val="bg1">
                <a:lumMod val="25000"/>
              </a:schemeClr>
            </a:solidFill>
          </a:ln>
        </p:spPr>
      </p:pic>
      <p:sp>
        <p:nvSpPr>
          <p:cNvPr id="5" name="TextBox 4">
            <a:extLst>
              <a:ext uri="{FF2B5EF4-FFF2-40B4-BE49-F238E27FC236}">
                <a16:creationId xmlns:a16="http://schemas.microsoft.com/office/drawing/2014/main" id="{01F52D5E-CFDC-4BEF-8D0C-3134FAEBEFD4}"/>
              </a:ext>
            </a:extLst>
          </p:cNvPr>
          <p:cNvSpPr txBox="1"/>
          <p:nvPr/>
        </p:nvSpPr>
        <p:spPr>
          <a:xfrm>
            <a:off x="953589" y="2155371"/>
            <a:ext cx="2142308"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Texas, NY and FL all have the greatest deficits in spend v allocation (these states spend more than they are granted)</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286304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4400" dirty="0"/>
              <a:t>Core Questions</a:t>
            </a:r>
          </a:p>
        </p:txBody>
      </p:sp>
      <p:sp>
        <p:nvSpPr>
          <p:cNvPr id="14" name="Content Placeholder 2"/>
          <p:cNvSpPr>
            <a:spLocks noGrp="1"/>
          </p:cNvSpPr>
          <p:nvPr>
            <p:ph idx="1"/>
          </p:nvPr>
        </p:nvSpPr>
        <p:spPr>
          <a:xfrm>
            <a:off x="1280160" y="1911587"/>
            <a:ext cx="9628632" cy="4672482"/>
          </a:xfrm>
        </p:spPr>
        <p:txBody>
          <a:bodyPr>
            <a:normAutofit/>
          </a:bodyPr>
          <a:lstStyle/>
          <a:p>
            <a:r>
              <a:rPr lang="en-US" sz="2800" dirty="0"/>
              <a:t>Is student performance* in the US affected by student:teacher ratio?</a:t>
            </a:r>
          </a:p>
          <a:p>
            <a:r>
              <a:rPr lang="en-US" sz="2800" dirty="0"/>
              <a:t>Is student performance* in the US affected by teacher salary?</a:t>
            </a:r>
          </a:p>
          <a:p>
            <a:r>
              <a:rPr lang="en-US" sz="2800" dirty="0"/>
              <a:t>Is student performance* in the US affected by school financials?</a:t>
            </a:r>
          </a:p>
          <a:p>
            <a:r>
              <a:rPr lang="en-US" sz="2800" dirty="0"/>
              <a:t>Is student performance* in the US affected by per student spending?</a:t>
            </a:r>
          </a:p>
          <a:p>
            <a:r>
              <a:rPr lang="en-US" sz="2800" dirty="0"/>
              <a:t>Are there other factors that would contribute to our findings?</a:t>
            </a:r>
          </a:p>
        </p:txBody>
      </p:sp>
      <p:sp>
        <p:nvSpPr>
          <p:cNvPr id="2" name="TextBox 1">
            <a:extLst>
              <a:ext uri="{FF2B5EF4-FFF2-40B4-BE49-F238E27FC236}">
                <a16:creationId xmlns:a16="http://schemas.microsoft.com/office/drawing/2014/main" id="{FD5A18E2-8DCD-4113-A3C8-CBA5BC9E6BDC}"/>
              </a:ext>
            </a:extLst>
          </p:cNvPr>
          <p:cNvSpPr txBox="1"/>
          <p:nvPr/>
        </p:nvSpPr>
        <p:spPr>
          <a:xfrm>
            <a:off x="0" y="6500938"/>
            <a:ext cx="7251405" cy="307777"/>
          </a:xfrm>
          <a:prstGeom prst="rect">
            <a:avLst/>
          </a:prstGeom>
          <a:noFill/>
        </p:spPr>
        <p:txBody>
          <a:bodyPr wrap="square" rtlCol="0">
            <a:spAutoFit/>
          </a:bodyPr>
          <a:lstStyle/>
          <a:p>
            <a:r>
              <a:rPr lang="en-US" sz="1400" dirty="0"/>
              <a:t>*”Student performance” defined as High School graduation rate</a:t>
            </a:r>
          </a:p>
        </p:txBody>
      </p:sp>
    </p:spTree>
    <p:extLst>
      <p:ext uri="{BB962C8B-B14F-4D97-AF65-F5344CB8AC3E}">
        <p14:creationId xmlns:p14="http://schemas.microsoft.com/office/powerpoint/2010/main" val="354215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0CB7F99-2700-4753-8286-5AFB623390EE}"/>
              </a:ext>
            </a:extLst>
          </p:cNvPr>
          <p:cNvSpPr>
            <a:spLocks noGrp="1"/>
          </p:cNvSpPr>
          <p:nvPr>
            <p:ph type="body" idx="1"/>
          </p:nvPr>
        </p:nvSpPr>
        <p:spPr>
          <a:xfrm>
            <a:off x="3622515" y="4589463"/>
            <a:ext cx="3850048" cy="1500187"/>
          </a:xfrm>
        </p:spPr>
        <p:txBody>
          <a:bodyPr>
            <a:noAutofit/>
          </a:bodyPr>
          <a:lstStyle/>
          <a:p>
            <a:r>
              <a:rPr lang="en-US" sz="5400" dirty="0"/>
              <a:t>Discovery and Analysis</a:t>
            </a:r>
          </a:p>
        </p:txBody>
      </p:sp>
      <p:pic>
        <p:nvPicPr>
          <p:cNvPr id="5" name="Picture 4">
            <a:extLst>
              <a:ext uri="{FF2B5EF4-FFF2-40B4-BE49-F238E27FC236}">
                <a16:creationId xmlns:a16="http://schemas.microsoft.com/office/drawing/2014/main" id="{166108EE-9773-461C-A933-09288676F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4007" y="62145"/>
            <a:ext cx="5632184" cy="4156552"/>
          </a:xfrm>
          <a:prstGeom prst="rect">
            <a:avLst/>
          </a:prstGeom>
          <a:ln>
            <a:solidFill>
              <a:schemeClr val="bg1">
                <a:lumMod val="25000"/>
              </a:schemeClr>
            </a:solidFill>
          </a:ln>
        </p:spPr>
      </p:pic>
    </p:spTree>
    <p:extLst>
      <p:ext uri="{BB962C8B-B14F-4D97-AF65-F5344CB8AC3E}">
        <p14:creationId xmlns:p14="http://schemas.microsoft.com/office/powerpoint/2010/main" val="3350644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4400" dirty="0"/>
              <a:t>Our Process</a:t>
            </a:r>
          </a:p>
        </p:txBody>
      </p:sp>
      <p:pic>
        <p:nvPicPr>
          <p:cNvPr id="11266" name="Picture 2" descr="Image result for winning charlie sheen">
            <a:extLst>
              <a:ext uri="{FF2B5EF4-FFF2-40B4-BE49-F238E27FC236}">
                <a16:creationId xmlns:a16="http://schemas.microsoft.com/office/drawing/2014/main" id="{C9C96B92-1ADD-4199-8860-914C6EB7B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842" y="1884883"/>
            <a:ext cx="3167957" cy="2742535"/>
          </a:xfrm>
          <a:prstGeom prst="rect">
            <a:avLst/>
          </a:prstGeom>
          <a:noFill/>
          <a:ln>
            <a:solidFill>
              <a:schemeClr val="bg1">
                <a:lumMod val="25000"/>
              </a:schemeClr>
            </a:solid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B547D78-25AC-4CE3-B0A3-AAFAF75C370C}"/>
              </a:ext>
            </a:extLst>
          </p:cNvPr>
          <p:cNvPicPr>
            <a:picLocks noChangeAspect="1"/>
          </p:cNvPicPr>
          <p:nvPr/>
        </p:nvPicPr>
        <p:blipFill>
          <a:blip r:embed="rId4"/>
          <a:stretch>
            <a:fillRect/>
          </a:stretch>
        </p:blipFill>
        <p:spPr>
          <a:xfrm>
            <a:off x="3136394" y="4097303"/>
            <a:ext cx="7219950" cy="2600325"/>
          </a:xfrm>
          <a:prstGeom prst="rect">
            <a:avLst/>
          </a:prstGeom>
          <a:ln>
            <a:solidFill>
              <a:schemeClr val="bg1">
                <a:lumMod val="25000"/>
              </a:schemeClr>
            </a:solidFill>
          </a:ln>
        </p:spPr>
      </p:pic>
      <p:sp>
        <p:nvSpPr>
          <p:cNvPr id="4" name="Rectangle 3">
            <a:extLst>
              <a:ext uri="{FF2B5EF4-FFF2-40B4-BE49-F238E27FC236}">
                <a16:creationId xmlns:a16="http://schemas.microsoft.com/office/drawing/2014/main" id="{6FF77F36-4A88-46AE-BF57-C373745BC98F}"/>
              </a:ext>
            </a:extLst>
          </p:cNvPr>
          <p:cNvSpPr/>
          <p:nvPr/>
        </p:nvSpPr>
        <p:spPr>
          <a:xfrm>
            <a:off x="3078415" y="6078148"/>
            <a:ext cx="4633232" cy="313509"/>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CBA6303-7845-4EBC-8E94-B3D9D855BC67}"/>
              </a:ext>
            </a:extLst>
          </p:cNvPr>
          <p:cNvPicPr>
            <a:picLocks noChangeAspect="1"/>
          </p:cNvPicPr>
          <p:nvPr/>
        </p:nvPicPr>
        <p:blipFill>
          <a:blip r:embed="rId5"/>
          <a:stretch>
            <a:fillRect/>
          </a:stretch>
        </p:blipFill>
        <p:spPr>
          <a:xfrm>
            <a:off x="5288552" y="1948744"/>
            <a:ext cx="3600450" cy="2419350"/>
          </a:xfrm>
          <a:prstGeom prst="rect">
            <a:avLst/>
          </a:prstGeom>
          <a:ln>
            <a:solidFill>
              <a:schemeClr val="bg1">
                <a:lumMod val="25000"/>
              </a:schemeClr>
            </a:solidFill>
          </a:ln>
        </p:spPr>
      </p:pic>
      <p:pic>
        <p:nvPicPr>
          <p:cNvPr id="11270" name="Picture 6" descr="Image result for depressed cartoon">
            <a:extLst>
              <a:ext uri="{FF2B5EF4-FFF2-40B4-BE49-F238E27FC236}">
                <a16:creationId xmlns:a16="http://schemas.microsoft.com/office/drawing/2014/main" id="{7C8C199E-C6DF-400A-AF1F-6668A1B3A4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718" y="4709749"/>
            <a:ext cx="2143125" cy="1987879"/>
          </a:xfrm>
          <a:prstGeom prst="rect">
            <a:avLst/>
          </a:prstGeom>
          <a:noFill/>
          <a:ln>
            <a:solidFill>
              <a:schemeClr val="bg1">
                <a:lumMod val="25000"/>
              </a:schemeClr>
            </a:solidFill>
          </a:ln>
          <a:extLst>
            <a:ext uri="{909E8E84-426E-40DD-AFC4-6F175D3DCCD1}">
              <a14:hiddenFill xmlns:a14="http://schemas.microsoft.com/office/drawing/2010/main">
                <a:solidFill>
                  <a:srgbClr val="FFFFFF"/>
                </a:solidFill>
              </a14:hiddenFill>
            </a:ext>
          </a:extLst>
        </p:spPr>
      </p:pic>
      <p:pic>
        <p:nvPicPr>
          <p:cNvPr id="2" name="Picture 2" descr="Image result for party cartoon">
            <a:extLst>
              <a:ext uri="{FF2B5EF4-FFF2-40B4-BE49-F238E27FC236}">
                <a16:creationId xmlns:a16="http://schemas.microsoft.com/office/drawing/2014/main" id="{7417C002-7D1D-4A05-A455-4A12241BEB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52525" y="2386012"/>
            <a:ext cx="2190750" cy="2085975"/>
          </a:xfrm>
          <a:prstGeom prst="rect">
            <a:avLst/>
          </a:prstGeom>
          <a:noFill/>
          <a:ln>
            <a:solidFill>
              <a:schemeClr val="bg1">
                <a:lumMod val="2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324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4400" dirty="0"/>
              <a:t>Discovery and Data Sources</a:t>
            </a:r>
          </a:p>
        </p:txBody>
      </p:sp>
      <p:sp>
        <p:nvSpPr>
          <p:cNvPr id="14" name="Content Placeholder 2"/>
          <p:cNvSpPr>
            <a:spLocks noGrp="1"/>
          </p:cNvSpPr>
          <p:nvPr>
            <p:ph idx="1"/>
          </p:nvPr>
        </p:nvSpPr>
        <p:spPr>
          <a:xfrm>
            <a:off x="1280160" y="1925442"/>
            <a:ext cx="9628632" cy="4672482"/>
          </a:xfrm>
        </p:spPr>
        <p:txBody>
          <a:bodyPr>
            <a:normAutofit fontScale="92500" lnSpcReduction="20000"/>
          </a:bodyPr>
          <a:lstStyle/>
          <a:p>
            <a:r>
              <a:rPr lang="en-US" sz="2800" dirty="0"/>
              <a:t>Google</a:t>
            </a:r>
          </a:p>
          <a:p>
            <a:r>
              <a:rPr lang="en-US" sz="2800" dirty="0"/>
              <a:t>Kaggle</a:t>
            </a:r>
          </a:p>
          <a:p>
            <a:r>
              <a:rPr lang="en-US" sz="2800" dirty="0"/>
              <a:t>US Department of Education</a:t>
            </a:r>
          </a:p>
          <a:p>
            <a:r>
              <a:rPr lang="en-US" sz="2800" dirty="0"/>
              <a:t>US Department of Labor</a:t>
            </a:r>
          </a:p>
          <a:p>
            <a:r>
              <a:rPr lang="en-US" sz="2800" dirty="0"/>
              <a:t>National Center for Education Statistics (NCES)</a:t>
            </a:r>
          </a:p>
          <a:p>
            <a:r>
              <a:rPr lang="en-US" sz="2800" dirty="0"/>
              <a:t>National Education Association (NEA)</a:t>
            </a:r>
          </a:p>
          <a:p>
            <a:r>
              <a:rPr lang="en-US" sz="2800" dirty="0"/>
              <a:t>Census</a:t>
            </a:r>
          </a:p>
          <a:p>
            <a:endParaRPr lang="en-US" sz="2800" dirty="0"/>
          </a:p>
          <a:p>
            <a:r>
              <a:rPr lang="en-US" sz="2800" dirty="0"/>
              <a:t>Our Brains!   </a:t>
            </a:r>
          </a:p>
          <a:p>
            <a:endParaRPr lang="en-US" sz="2800" dirty="0"/>
          </a:p>
          <a:p>
            <a:endParaRPr lang="en-US" sz="2800" dirty="0"/>
          </a:p>
        </p:txBody>
      </p:sp>
      <p:pic>
        <p:nvPicPr>
          <p:cNvPr id="2050" name="Picture 2" descr="Image result for cartoon people brain&quot;">
            <a:extLst>
              <a:ext uri="{FF2B5EF4-FFF2-40B4-BE49-F238E27FC236}">
                <a16:creationId xmlns:a16="http://schemas.microsoft.com/office/drawing/2014/main" id="{435A5C89-E25F-4884-B83C-B740B49016F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94071" y="3087008"/>
            <a:ext cx="4010025" cy="3339285"/>
          </a:xfrm>
          <a:prstGeom prst="rect">
            <a:avLst/>
          </a:prstGeom>
          <a:noFill/>
          <a:ln>
            <a:solidFill>
              <a:schemeClr val="bg1">
                <a:lumMod val="25000"/>
              </a:schemeClr>
            </a:solidFill>
          </a:ln>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2CE130DC-65FE-4DD7-BE6C-792D1418E2A5}"/>
              </a:ext>
            </a:extLst>
          </p:cNvPr>
          <p:cNvSpPr/>
          <p:nvPr/>
        </p:nvSpPr>
        <p:spPr>
          <a:xfrm>
            <a:off x="4040378" y="6018028"/>
            <a:ext cx="2636875" cy="373629"/>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7708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4400" dirty="0"/>
              <a:t>Data Cleanup</a:t>
            </a:r>
          </a:p>
        </p:txBody>
      </p:sp>
      <p:sp>
        <p:nvSpPr>
          <p:cNvPr id="2" name="Content Placeholder 1">
            <a:extLst>
              <a:ext uri="{FF2B5EF4-FFF2-40B4-BE49-F238E27FC236}">
                <a16:creationId xmlns:a16="http://schemas.microsoft.com/office/drawing/2014/main" id="{4ACCB569-D621-4382-9476-910E26C9C196}"/>
              </a:ext>
            </a:extLst>
          </p:cNvPr>
          <p:cNvSpPr>
            <a:spLocks noGrp="1"/>
          </p:cNvSpPr>
          <p:nvPr>
            <p:ph idx="1"/>
          </p:nvPr>
        </p:nvSpPr>
        <p:spPr/>
        <p:txBody>
          <a:bodyPr>
            <a:normAutofit lnSpcReduction="10000"/>
          </a:bodyPr>
          <a:lstStyle/>
          <a:p>
            <a:pPr marL="0" indent="0">
              <a:buNone/>
            </a:pPr>
            <a:endParaRPr lang="en-US" dirty="0"/>
          </a:p>
          <a:p>
            <a:r>
              <a:rPr lang="en-US" dirty="0"/>
              <a:t>Deep dive into datafiles</a:t>
            </a:r>
          </a:p>
          <a:p>
            <a:r>
              <a:rPr lang="en-US" dirty="0"/>
              <a:t>Identify outliers and issues from visualizations</a:t>
            </a:r>
          </a:p>
          <a:p>
            <a:r>
              <a:rPr lang="en-US" dirty="0"/>
              <a:t>Cleanup directly in excel file as well as </a:t>
            </a:r>
            <a:r>
              <a:rPr lang="en-US" dirty="0" err="1"/>
              <a:t>Jupyter</a:t>
            </a:r>
            <a:r>
              <a:rPr lang="en-US" dirty="0"/>
              <a:t> notebooks</a:t>
            </a:r>
          </a:p>
          <a:p>
            <a:pPr lvl="1"/>
            <a:r>
              <a:rPr lang="en-US" dirty="0"/>
              <a:t>Oklahoma</a:t>
            </a:r>
          </a:p>
          <a:p>
            <a:pPr lvl="1"/>
            <a:r>
              <a:rPr lang="en-US" dirty="0"/>
              <a:t>Alabama</a:t>
            </a:r>
          </a:p>
          <a:p>
            <a:pPr lvl="1"/>
            <a:r>
              <a:rPr lang="en-US" dirty="0" err="1"/>
              <a:t>etc</a:t>
            </a:r>
            <a:endParaRPr lang="en-US" dirty="0"/>
          </a:p>
          <a:p>
            <a:r>
              <a:rPr lang="en-US" dirty="0"/>
              <a:t>Re-defined parameters</a:t>
            </a:r>
          </a:p>
          <a:p>
            <a:r>
              <a:rPr lang="en-US" dirty="0"/>
              <a:t>Re-established metrics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622040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4400" dirty="0"/>
              <a:t>Data Analysis</a:t>
            </a:r>
          </a:p>
        </p:txBody>
      </p:sp>
      <p:sp>
        <p:nvSpPr>
          <p:cNvPr id="2" name="Content Placeholder 1">
            <a:extLst>
              <a:ext uri="{FF2B5EF4-FFF2-40B4-BE49-F238E27FC236}">
                <a16:creationId xmlns:a16="http://schemas.microsoft.com/office/drawing/2014/main" id="{4ACCB569-D621-4382-9476-910E26C9C196}"/>
              </a:ext>
            </a:extLst>
          </p:cNvPr>
          <p:cNvSpPr>
            <a:spLocks noGrp="1"/>
          </p:cNvSpPr>
          <p:nvPr>
            <p:ph idx="1"/>
          </p:nvPr>
        </p:nvSpPr>
        <p:spPr/>
        <p:txBody>
          <a:bodyPr/>
          <a:lstStyle/>
          <a:p>
            <a:r>
              <a:rPr lang="en-US" dirty="0"/>
              <a:t>Review datasets</a:t>
            </a:r>
          </a:p>
          <a:p>
            <a:r>
              <a:rPr lang="en-US" dirty="0"/>
              <a:t>Discuss strategy</a:t>
            </a:r>
          </a:p>
          <a:p>
            <a:r>
              <a:rPr lang="en-US" dirty="0"/>
              <a:t>Brainstorm visualizations</a:t>
            </a:r>
          </a:p>
          <a:p>
            <a:r>
              <a:rPr lang="en-US" dirty="0"/>
              <a:t>Manipulate data real-time</a:t>
            </a:r>
          </a:p>
          <a:p>
            <a:r>
              <a:rPr lang="en-US" dirty="0"/>
              <a:t>Determine charts and chart types for presentation</a:t>
            </a:r>
          </a:p>
          <a:p>
            <a:r>
              <a:rPr lang="en-US" dirty="0"/>
              <a:t>Identify data for statistical analysis requirement</a:t>
            </a:r>
          </a:p>
          <a:p>
            <a:r>
              <a:rPr lang="en-US" dirty="0"/>
              <a:t>Analyze data and visualizations, uncover findings</a:t>
            </a:r>
          </a:p>
          <a:p>
            <a:endParaRPr lang="en-US" dirty="0"/>
          </a:p>
          <a:p>
            <a:endParaRPr lang="en-US" dirty="0"/>
          </a:p>
        </p:txBody>
      </p:sp>
    </p:spTree>
    <p:extLst>
      <p:ext uri="{BB962C8B-B14F-4D97-AF65-F5344CB8AC3E}">
        <p14:creationId xmlns:p14="http://schemas.microsoft.com/office/powerpoint/2010/main" val="4187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3587148" y="4430088"/>
            <a:ext cx="6597465" cy="612128"/>
          </a:xfrm>
        </p:spPr>
        <p:txBody>
          <a:bodyPr>
            <a:noAutofit/>
          </a:bodyPr>
          <a:lstStyle/>
          <a:p>
            <a:r>
              <a:rPr lang="en-US" sz="5400" dirty="0"/>
              <a:t>Findings</a:t>
            </a:r>
          </a:p>
        </p:txBody>
      </p:sp>
      <p:pic>
        <p:nvPicPr>
          <p:cNvPr id="3" name="Picture 2">
            <a:extLst>
              <a:ext uri="{FF2B5EF4-FFF2-40B4-BE49-F238E27FC236}">
                <a16:creationId xmlns:a16="http://schemas.microsoft.com/office/drawing/2014/main" id="{C0EBF312-0033-4EDF-B572-7931F13E8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6208" y="51341"/>
            <a:ext cx="5287392" cy="4200183"/>
          </a:xfrm>
          <a:prstGeom prst="rect">
            <a:avLst/>
          </a:prstGeom>
          <a:ln>
            <a:solidFill>
              <a:schemeClr val="bg1">
                <a:lumMod val="25000"/>
              </a:schemeClr>
            </a:solidFill>
          </a:ln>
        </p:spPr>
      </p:pic>
    </p:spTree>
    <p:extLst>
      <p:ext uri="{BB962C8B-B14F-4D97-AF65-F5344CB8AC3E}">
        <p14:creationId xmlns:p14="http://schemas.microsoft.com/office/powerpoint/2010/main" val="324079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2005</TotalTime>
  <Words>1491</Words>
  <Application>Microsoft Office PowerPoint</Application>
  <PresentationFormat>Widescreen</PresentationFormat>
  <Paragraphs>207</Paragraphs>
  <Slides>28</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Slack-Lato</vt:lpstr>
      <vt:lpstr>Wingdings</vt:lpstr>
      <vt:lpstr>Educational subjects 16x9</vt:lpstr>
      <vt:lpstr>Academic Review  A dive into the effects of different variables on student performance in US Public Schools</vt:lpstr>
      <vt:lpstr>Motivation</vt:lpstr>
      <vt:lpstr>Core Questions</vt:lpstr>
      <vt:lpstr>PowerPoint Presentation</vt:lpstr>
      <vt:lpstr>Our Process</vt:lpstr>
      <vt:lpstr>Discovery and Data Sources</vt:lpstr>
      <vt:lpstr>Data Cleanup</vt:lpstr>
      <vt:lpstr>Data Analysis</vt:lpstr>
      <vt:lpstr>PowerPoint Presentation</vt:lpstr>
      <vt:lpstr>Key Findings</vt:lpstr>
      <vt:lpstr>Key Findings</vt:lpstr>
      <vt:lpstr>Aggregate Findings – US Trends</vt:lpstr>
      <vt:lpstr>Aggregate Findings – US Trends</vt:lpstr>
      <vt:lpstr>Granular Finding - States Regress</vt:lpstr>
      <vt:lpstr>Regional Findings – Statistical Testing</vt:lpstr>
      <vt:lpstr>Regional Findings – Statistical Testing</vt:lpstr>
      <vt:lpstr>Regional Findings – Statistical Testing</vt:lpstr>
      <vt:lpstr>Regional Findings – Statistical Testing</vt:lpstr>
      <vt:lpstr>Micro Findings – Georgia</vt:lpstr>
      <vt:lpstr>PowerPoint Presentation</vt:lpstr>
      <vt:lpstr>Implications </vt:lpstr>
      <vt:lpstr>Implications </vt:lpstr>
      <vt:lpstr>Appendix</vt:lpstr>
      <vt:lpstr>US Public Schools Overview</vt:lpstr>
      <vt:lpstr>US v GA Average Teacher Salary</vt:lpstr>
      <vt:lpstr>US v GA Educational Revenue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Academic Success  A Dive Into Effects on the Success of K-12 US Public Schools</dc:title>
  <dc:creator>Sean Teeling</dc:creator>
  <cp:lastModifiedBy>Melissa Williamson</cp:lastModifiedBy>
  <cp:revision>191</cp:revision>
  <dcterms:created xsi:type="dcterms:W3CDTF">2020-01-25T18:18:03Z</dcterms:created>
  <dcterms:modified xsi:type="dcterms:W3CDTF">2020-02-05T01:53:25Z</dcterms:modified>
</cp:coreProperties>
</file>